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87"/>
  </p:notesMasterIdLst>
  <p:handoutMasterIdLst>
    <p:handoutMasterId r:id="rId88"/>
  </p:handoutMasterIdLst>
  <p:sldIdLst>
    <p:sldId id="256" r:id="rId2"/>
    <p:sldId id="623" r:id="rId3"/>
    <p:sldId id="624" r:id="rId4"/>
    <p:sldId id="628" r:id="rId5"/>
    <p:sldId id="625" r:id="rId6"/>
    <p:sldId id="626" r:id="rId7"/>
    <p:sldId id="627" r:id="rId8"/>
    <p:sldId id="494" r:id="rId9"/>
    <p:sldId id="509" r:id="rId10"/>
    <p:sldId id="495" r:id="rId11"/>
    <p:sldId id="573" r:id="rId12"/>
    <p:sldId id="574" r:id="rId13"/>
    <p:sldId id="575" r:id="rId14"/>
    <p:sldId id="576" r:id="rId15"/>
    <p:sldId id="530" r:id="rId16"/>
    <p:sldId id="531" r:id="rId17"/>
    <p:sldId id="561" r:id="rId18"/>
    <p:sldId id="562" r:id="rId19"/>
    <p:sldId id="560" r:id="rId20"/>
    <p:sldId id="532" r:id="rId21"/>
    <p:sldId id="577" r:id="rId22"/>
    <p:sldId id="535" r:id="rId23"/>
    <p:sldId id="536" r:id="rId24"/>
    <p:sldId id="571" r:id="rId25"/>
    <p:sldId id="578" r:id="rId26"/>
    <p:sldId id="579" r:id="rId27"/>
    <p:sldId id="564" r:id="rId28"/>
    <p:sldId id="563" r:id="rId29"/>
    <p:sldId id="565" r:id="rId30"/>
    <p:sldId id="566" r:id="rId31"/>
    <p:sldId id="567" r:id="rId32"/>
    <p:sldId id="538" r:id="rId33"/>
    <p:sldId id="568" r:id="rId34"/>
    <p:sldId id="569" r:id="rId35"/>
    <p:sldId id="570" r:id="rId36"/>
    <p:sldId id="539" r:id="rId37"/>
    <p:sldId id="540" r:id="rId38"/>
    <p:sldId id="541" r:id="rId39"/>
    <p:sldId id="542" r:id="rId40"/>
    <p:sldId id="556" r:id="rId41"/>
    <p:sldId id="554" r:id="rId42"/>
    <p:sldId id="598" r:id="rId43"/>
    <p:sldId id="600" r:id="rId44"/>
    <p:sldId id="622" r:id="rId45"/>
    <p:sldId id="589" r:id="rId46"/>
    <p:sldId id="590" r:id="rId47"/>
    <p:sldId id="591" r:id="rId48"/>
    <p:sldId id="592" r:id="rId49"/>
    <p:sldId id="593" r:id="rId50"/>
    <p:sldId id="594" r:id="rId51"/>
    <p:sldId id="595" r:id="rId52"/>
    <p:sldId id="596" r:id="rId53"/>
    <p:sldId id="607" r:id="rId54"/>
    <p:sldId id="608" r:id="rId55"/>
    <p:sldId id="601" r:id="rId56"/>
    <p:sldId id="602" r:id="rId57"/>
    <p:sldId id="603" r:id="rId58"/>
    <p:sldId id="604" r:id="rId59"/>
    <p:sldId id="605" r:id="rId60"/>
    <p:sldId id="621" r:id="rId61"/>
    <p:sldId id="606" r:id="rId62"/>
    <p:sldId id="612" r:id="rId63"/>
    <p:sldId id="613" r:id="rId64"/>
    <p:sldId id="614" r:id="rId65"/>
    <p:sldId id="615" r:id="rId66"/>
    <p:sldId id="618" r:id="rId67"/>
    <p:sldId id="619" r:id="rId68"/>
    <p:sldId id="617" r:id="rId69"/>
    <p:sldId id="620" r:id="rId70"/>
    <p:sldId id="616" r:id="rId71"/>
    <p:sldId id="609" r:id="rId72"/>
    <p:sldId id="610" r:id="rId73"/>
    <p:sldId id="611" r:id="rId74"/>
    <p:sldId id="552" r:id="rId75"/>
    <p:sldId id="551" r:id="rId76"/>
    <p:sldId id="583" r:id="rId77"/>
    <p:sldId id="544" r:id="rId78"/>
    <p:sldId id="549" r:id="rId79"/>
    <p:sldId id="587" r:id="rId80"/>
    <p:sldId id="584" r:id="rId81"/>
    <p:sldId id="586" r:id="rId82"/>
    <p:sldId id="588" r:id="rId83"/>
    <p:sldId id="553" r:id="rId84"/>
    <p:sldId id="572" r:id="rId85"/>
    <p:sldId id="629" r:id="rId86"/>
  </p:sldIdLst>
  <p:sldSz cx="9144000" cy="6858000" type="screen4x3"/>
  <p:notesSz cx="6918325" cy="10048875"/>
  <p:defaultTextStyle>
    <a:defPPr>
      <a:defRPr lang="de-CH"/>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showPr>
  <p:clrMru>
    <a:srgbClr val="FF9900"/>
    <a:srgbClr val="66FFFF"/>
    <a:srgbClr val="777777"/>
    <a:srgbClr val="00FFFF"/>
    <a:srgbClr val="FFFF00"/>
    <a:srgbClr val="33CC33"/>
    <a:srgbClr val="FF0000"/>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20" autoAdjust="0"/>
    <p:restoredTop sz="86475" autoAdjust="0"/>
  </p:normalViewPr>
  <p:slideViewPr>
    <p:cSldViewPr>
      <p:cViewPr varScale="1">
        <p:scale>
          <a:sx n="92" d="100"/>
          <a:sy n="92" d="100"/>
        </p:scale>
        <p:origin x="-426" y="-96"/>
      </p:cViewPr>
      <p:guideLst>
        <p:guide orient="horz" pos="2160"/>
        <p:guide pos="2880"/>
      </p:guideLst>
    </p:cSldViewPr>
  </p:slideViewPr>
  <p:outlineViewPr>
    <p:cViewPr>
      <p:scale>
        <a:sx n="33" d="100"/>
        <a:sy n="33" d="100"/>
      </p:scale>
      <p:origin x="0" y="2113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8B0976-623E-483B-9E57-4241EAF1248F}" type="doc">
      <dgm:prSet loTypeId="urn:microsoft.com/office/officeart/2005/8/layout/arrow1" loCatId="process" qsTypeId="urn:microsoft.com/office/officeart/2005/8/quickstyle/simple1#1" qsCatId="simple" csTypeId="urn:microsoft.com/office/officeart/2005/8/colors/accent1_2#1" csCatId="accent1" phldr="1"/>
      <dgm:spPr/>
      <dgm:t>
        <a:bodyPr/>
        <a:lstStyle/>
        <a:p>
          <a:endParaRPr lang="de-CH"/>
        </a:p>
      </dgm:t>
    </dgm:pt>
    <dgm:pt modelId="{B38B594C-86D0-4891-AA8B-8915F471D64D}">
      <dgm:prSet phldrT="[Text]"/>
      <dgm:spPr/>
      <dgm:t>
        <a:bodyPr/>
        <a:lstStyle/>
        <a:p>
          <a:r>
            <a:rPr lang="de-CH" dirty="0" smtClean="0"/>
            <a:t>«Ochsentour»	</a:t>
          </a:r>
          <a:endParaRPr lang="de-CH" dirty="0"/>
        </a:p>
      </dgm:t>
    </dgm:pt>
    <dgm:pt modelId="{DB0851D5-2F89-4B70-95A3-38BC42B47B34}" type="parTrans" cxnId="{5B82EDAF-76B9-47C2-9242-D0EC8E3D47AD}">
      <dgm:prSet/>
      <dgm:spPr/>
      <dgm:t>
        <a:bodyPr/>
        <a:lstStyle/>
        <a:p>
          <a:endParaRPr lang="de-CH"/>
        </a:p>
      </dgm:t>
    </dgm:pt>
    <dgm:pt modelId="{2095A56A-947A-4BF9-9DC9-21F80D274867}" type="sibTrans" cxnId="{5B82EDAF-76B9-47C2-9242-D0EC8E3D47AD}">
      <dgm:prSet/>
      <dgm:spPr/>
      <dgm:t>
        <a:bodyPr/>
        <a:lstStyle/>
        <a:p>
          <a:endParaRPr lang="de-CH"/>
        </a:p>
      </dgm:t>
    </dgm:pt>
    <dgm:pt modelId="{05918F56-2CD8-4AFF-B693-3C4984E28FE7}">
      <dgm:prSet phldrT="[Text]"/>
      <dgm:spPr/>
      <dgm:t>
        <a:bodyPr/>
        <a:lstStyle/>
        <a:p>
          <a:r>
            <a:rPr lang="de-CH" dirty="0" smtClean="0"/>
            <a:t>«einfach bauen…/</a:t>
          </a:r>
          <a:r>
            <a:rPr lang="de-CH" dirty="0" err="1" smtClean="0"/>
            <a:t>Stealth</a:t>
          </a:r>
          <a:r>
            <a:rPr lang="de-CH" dirty="0" smtClean="0"/>
            <a:t>»</a:t>
          </a:r>
          <a:endParaRPr lang="de-CH" dirty="0"/>
        </a:p>
      </dgm:t>
    </dgm:pt>
    <dgm:pt modelId="{13C5A738-832E-44DD-9CFF-2A8337E9A9EE}" type="parTrans" cxnId="{3573A52D-0630-41DB-96A5-F88B2A307BD8}">
      <dgm:prSet/>
      <dgm:spPr/>
      <dgm:t>
        <a:bodyPr/>
        <a:lstStyle/>
        <a:p>
          <a:endParaRPr lang="de-CH"/>
        </a:p>
      </dgm:t>
    </dgm:pt>
    <dgm:pt modelId="{7EC96F74-DB77-4BD5-BF12-4BB81EAFBD06}" type="sibTrans" cxnId="{3573A52D-0630-41DB-96A5-F88B2A307BD8}">
      <dgm:prSet/>
      <dgm:spPr/>
      <dgm:t>
        <a:bodyPr/>
        <a:lstStyle/>
        <a:p>
          <a:endParaRPr lang="de-CH"/>
        </a:p>
      </dgm:t>
    </dgm:pt>
    <dgm:pt modelId="{E7AC230D-978F-41D1-AD78-931F6F41EFA6}" type="pres">
      <dgm:prSet presAssocID="{D68B0976-623E-483B-9E57-4241EAF1248F}" presName="cycle" presStyleCnt="0">
        <dgm:presLayoutVars>
          <dgm:dir/>
          <dgm:resizeHandles val="exact"/>
        </dgm:presLayoutVars>
      </dgm:prSet>
      <dgm:spPr/>
      <dgm:t>
        <a:bodyPr/>
        <a:lstStyle/>
        <a:p>
          <a:endParaRPr lang="de-CH"/>
        </a:p>
      </dgm:t>
    </dgm:pt>
    <dgm:pt modelId="{0E39EAF8-CB97-4A58-9576-CE01DDA9B8D0}" type="pres">
      <dgm:prSet presAssocID="{B38B594C-86D0-4891-AA8B-8915F471D64D}" presName="arrow" presStyleLbl="node1" presStyleIdx="0" presStyleCnt="2" custScaleY="137840">
        <dgm:presLayoutVars>
          <dgm:bulletEnabled val="1"/>
        </dgm:presLayoutVars>
      </dgm:prSet>
      <dgm:spPr/>
      <dgm:t>
        <a:bodyPr/>
        <a:lstStyle/>
        <a:p>
          <a:endParaRPr lang="de-CH"/>
        </a:p>
      </dgm:t>
    </dgm:pt>
    <dgm:pt modelId="{1D705DB3-35BA-4647-B15D-5570775FAFC5}" type="pres">
      <dgm:prSet presAssocID="{05918F56-2CD8-4AFF-B693-3C4984E28FE7}" presName="arrow" presStyleLbl="node1" presStyleIdx="1" presStyleCnt="2" custScaleY="139826" custRadScaleRad="149510" custRadScaleInc="0">
        <dgm:presLayoutVars>
          <dgm:bulletEnabled val="1"/>
        </dgm:presLayoutVars>
      </dgm:prSet>
      <dgm:spPr/>
      <dgm:t>
        <a:bodyPr/>
        <a:lstStyle/>
        <a:p>
          <a:endParaRPr lang="de-CH"/>
        </a:p>
      </dgm:t>
    </dgm:pt>
  </dgm:ptLst>
  <dgm:cxnLst>
    <dgm:cxn modelId="{3573A52D-0630-41DB-96A5-F88B2A307BD8}" srcId="{D68B0976-623E-483B-9E57-4241EAF1248F}" destId="{05918F56-2CD8-4AFF-B693-3C4984E28FE7}" srcOrd="1" destOrd="0" parTransId="{13C5A738-832E-44DD-9CFF-2A8337E9A9EE}" sibTransId="{7EC96F74-DB77-4BD5-BF12-4BB81EAFBD06}"/>
    <dgm:cxn modelId="{BEECCF42-52E4-4D5D-A41D-531D3FECC535}" type="presOf" srcId="{B38B594C-86D0-4891-AA8B-8915F471D64D}" destId="{0E39EAF8-CB97-4A58-9576-CE01DDA9B8D0}" srcOrd="0" destOrd="0" presId="urn:microsoft.com/office/officeart/2005/8/layout/arrow1"/>
    <dgm:cxn modelId="{20B89102-AC25-4C14-A8E2-7EB75BDBE114}" type="presOf" srcId="{D68B0976-623E-483B-9E57-4241EAF1248F}" destId="{E7AC230D-978F-41D1-AD78-931F6F41EFA6}" srcOrd="0" destOrd="0" presId="urn:microsoft.com/office/officeart/2005/8/layout/arrow1"/>
    <dgm:cxn modelId="{3C37B18B-06BE-498F-BCEA-BE5BFD1E5495}" type="presOf" srcId="{05918F56-2CD8-4AFF-B693-3C4984E28FE7}" destId="{1D705DB3-35BA-4647-B15D-5570775FAFC5}" srcOrd="0" destOrd="0" presId="urn:microsoft.com/office/officeart/2005/8/layout/arrow1"/>
    <dgm:cxn modelId="{5B82EDAF-76B9-47C2-9242-D0EC8E3D47AD}" srcId="{D68B0976-623E-483B-9E57-4241EAF1248F}" destId="{B38B594C-86D0-4891-AA8B-8915F471D64D}" srcOrd="0" destOrd="0" parTransId="{DB0851D5-2F89-4B70-95A3-38BC42B47B34}" sibTransId="{2095A56A-947A-4BF9-9DC9-21F80D274867}"/>
    <dgm:cxn modelId="{D7A73ECA-80B6-457B-B757-A3B8F0175C57}" type="presParOf" srcId="{E7AC230D-978F-41D1-AD78-931F6F41EFA6}" destId="{0E39EAF8-CB97-4A58-9576-CE01DDA9B8D0}" srcOrd="0" destOrd="0" presId="urn:microsoft.com/office/officeart/2005/8/layout/arrow1"/>
    <dgm:cxn modelId="{29EB5CCC-96EC-4E8D-BCB8-7C14E480EFBC}" type="presParOf" srcId="{E7AC230D-978F-41D1-AD78-931F6F41EFA6}" destId="{1D705DB3-35BA-4647-B15D-5570775FAFC5}" srcOrd="1" destOrd="0" presId="urn:microsoft.com/office/officeart/2005/8/layout/arrow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97200" cy="503238"/>
          </a:xfrm>
          <a:prstGeom prst="rect">
            <a:avLst/>
          </a:prstGeom>
          <a:noFill/>
          <a:ln>
            <a:noFill/>
          </a:ln>
          <a:effectLst/>
          <a:extLst/>
        </p:spPr>
        <p:txBody>
          <a:bodyPr vert="horz" wrap="square" lIns="91434" tIns="45717" rIns="91434" bIns="45717" numCol="1" anchor="t" anchorCtr="0" compatLnSpc="1">
            <a:prstTxWarp prst="textNoShape">
              <a:avLst/>
            </a:prstTxWarp>
          </a:bodyPr>
          <a:lstStyle>
            <a:lvl1pPr>
              <a:defRPr sz="1200">
                <a:latin typeface="Arial" charset="0"/>
              </a:defRPr>
            </a:lvl1pPr>
          </a:lstStyle>
          <a:p>
            <a:pPr>
              <a:defRPr/>
            </a:pPr>
            <a:endParaRPr lang="de-CH"/>
          </a:p>
        </p:txBody>
      </p:sp>
      <p:sp>
        <p:nvSpPr>
          <p:cNvPr id="100355" name="Rectangle 3"/>
          <p:cNvSpPr>
            <a:spLocks noGrp="1" noChangeArrowheads="1"/>
          </p:cNvSpPr>
          <p:nvPr>
            <p:ph type="dt" sz="quarter" idx="1"/>
          </p:nvPr>
        </p:nvSpPr>
        <p:spPr bwMode="auto">
          <a:xfrm>
            <a:off x="3919538" y="0"/>
            <a:ext cx="2997200" cy="503238"/>
          </a:xfrm>
          <a:prstGeom prst="rect">
            <a:avLst/>
          </a:prstGeom>
          <a:noFill/>
          <a:ln>
            <a:noFill/>
          </a:ln>
          <a:effectLst/>
          <a:extLst/>
        </p:spPr>
        <p:txBody>
          <a:bodyPr vert="horz" wrap="square" lIns="91434" tIns="45717" rIns="91434" bIns="45717" numCol="1" anchor="t" anchorCtr="0" compatLnSpc="1">
            <a:prstTxWarp prst="textNoShape">
              <a:avLst/>
            </a:prstTxWarp>
          </a:bodyPr>
          <a:lstStyle>
            <a:lvl1pPr algn="r">
              <a:defRPr sz="1200">
                <a:latin typeface="Arial" charset="0"/>
              </a:defRPr>
            </a:lvl1pPr>
          </a:lstStyle>
          <a:p>
            <a:pPr>
              <a:defRPr/>
            </a:pPr>
            <a:endParaRPr lang="de-CH"/>
          </a:p>
        </p:txBody>
      </p:sp>
      <p:sp>
        <p:nvSpPr>
          <p:cNvPr id="100356" name="Rectangle 4"/>
          <p:cNvSpPr>
            <a:spLocks noGrp="1" noChangeArrowheads="1"/>
          </p:cNvSpPr>
          <p:nvPr>
            <p:ph type="ftr" sz="quarter" idx="2"/>
          </p:nvPr>
        </p:nvSpPr>
        <p:spPr bwMode="auto">
          <a:xfrm>
            <a:off x="0" y="9544050"/>
            <a:ext cx="2997200" cy="503238"/>
          </a:xfrm>
          <a:prstGeom prst="rect">
            <a:avLst/>
          </a:prstGeom>
          <a:noFill/>
          <a:ln>
            <a:noFill/>
          </a:ln>
          <a:effectLst/>
          <a:extLst/>
        </p:spPr>
        <p:txBody>
          <a:bodyPr vert="horz" wrap="square" lIns="91434" tIns="45717" rIns="91434" bIns="45717" numCol="1" anchor="b" anchorCtr="0" compatLnSpc="1">
            <a:prstTxWarp prst="textNoShape">
              <a:avLst/>
            </a:prstTxWarp>
          </a:bodyPr>
          <a:lstStyle>
            <a:lvl1pPr>
              <a:defRPr sz="1200">
                <a:latin typeface="Arial" charset="0"/>
              </a:defRPr>
            </a:lvl1pPr>
          </a:lstStyle>
          <a:p>
            <a:pPr>
              <a:defRPr/>
            </a:pPr>
            <a:endParaRPr lang="de-CH"/>
          </a:p>
        </p:txBody>
      </p:sp>
      <p:sp>
        <p:nvSpPr>
          <p:cNvPr id="100357" name="Rectangle 5"/>
          <p:cNvSpPr>
            <a:spLocks noGrp="1" noChangeArrowheads="1"/>
          </p:cNvSpPr>
          <p:nvPr>
            <p:ph type="sldNum" sz="quarter" idx="3"/>
          </p:nvPr>
        </p:nvSpPr>
        <p:spPr bwMode="auto">
          <a:xfrm>
            <a:off x="3919538" y="9544050"/>
            <a:ext cx="2997200" cy="503238"/>
          </a:xfrm>
          <a:prstGeom prst="rect">
            <a:avLst/>
          </a:prstGeom>
          <a:noFill/>
          <a:ln>
            <a:noFill/>
          </a:ln>
          <a:effectLst/>
          <a:extLst/>
        </p:spPr>
        <p:txBody>
          <a:bodyPr vert="horz" wrap="square" lIns="91434" tIns="45717" rIns="91434" bIns="45717" numCol="1" anchor="b" anchorCtr="0" compatLnSpc="1">
            <a:prstTxWarp prst="textNoShape">
              <a:avLst/>
            </a:prstTxWarp>
          </a:bodyPr>
          <a:lstStyle>
            <a:lvl1pPr algn="r">
              <a:defRPr sz="1200">
                <a:latin typeface="Arial" charset="0"/>
              </a:defRPr>
            </a:lvl1pPr>
          </a:lstStyle>
          <a:p>
            <a:pPr>
              <a:defRPr/>
            </a:pPr>
            <a:fld id="{A0E002AD-A2FA-49E6-8941-D23FE78F07E1}" type="slidenum">
              <a:rPr lang="de-CH"/>
              <a:pPr>
                <a:defRPr/>
              </a:pPr>
              <a:t>‹#›</a:t>
            </a:fld>
            <a:endParaRPr lang="de-CH"/>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97200" cy="503238"/>
          </a:xfrm>
          <a:prstGeom prst="rect">
            <a:avLst/>
          </a:prstGeom>
        </p:spPr>
        <p:txBody>
          <a:bodyPr vert="horz" lIns="91440" tIns="45720" rIns="91440" bIns="45720" rtlCol="0"/>
          <a:lstStyle>
            <a:lvl1pPr algn="l">
              <a:defRPr sz="1200"/>
            </a:lvl1pPr>
          </a:lstStyle>
          <a:p>
            <a:pPr>
              <a:defRPr/>
            </a:pPr>
            <a:endParaRPr lang="de-CH"/>
          </a:p>
        </p:txBody>
      </p:sp>
      <p:sp>
        <p:nvSpPr>
          <p:cNvPr id="3" name="Datumsplatzhalter 2"/>
          <p:cNvSpPr>
            <a:spLocks noGrp="1"/>
          </p:cNvSpPr>
          <p:nvPr>
            <p:ph type="dt" idx="1"/>
          </p:nvPr>
        </p:nvSpPr>
        <p:spPr>
          <a:xfrm>
            <a:off x="3919538" y="0"/>
            <a:ext cx="2997200" cy="503238"/>
          </a:xfrm>
          <a:prstGeom prst="rect">
            <a:avLst/>
          </a:prstGeom>
        </p:spPr>
        <p:txBody>
          <a:bodyPr vert="horz" lIns="91440" tIns="45720" rIns="91440" bIns="45720" rtlCol="0"/>
          <a:lstStyle>
            <a:lvl1pPr algn="r">
              <a:defRPr sz="1200"/>
            </a:lvl1pPr>
          </a:lstStyle>
          <a:p>
            <a:pPr>
              <a:defRPr/>
            </a:pPr>
            <a:fld id="{89004D6B-B647-4EB7-A08C-E0AD4A4307C9}" type="datetimeFigureOut">
              <a:rPr lang="de-CH"/>
              <a:pPr>
                <a:defRPr/>
              </a:pPr>
              <a:t>22.01.2014</a:t>
            </a:fld>
            <a:endParaRPr lang="de-CH"/>
          </a:p>
        </p:txBody>
      </p:sp>
      <p:sp>
        <p:nvSpPr>
          <p:cNvPr id="4" name="Folienbildplatzhalter 3"/>
          <p:cNvSpPr>
            <a:spLocks noGrp="1" noRot="1" noChangeAspect="1"/>
          </p:cNvSpPr>
          <p:nvPr>
            <p:ph type="sldImg" idx="2"/>
          </p:nvPr>
        </p:nvSpPr>
        <p:spPr>
          <a:xfrm>
            <a:off x="947738" y="754063"/>
            <a:ext cx="5022850" cy="3768725"/>
          </a:xfrm>
          <a:prstGeom prst="rect">
            <a:avLst/>
          </a:prstGeom>
          <a:noFill/>
          <a:ln w="12700">
            <a:solidFill>
              <a:prstClr val="black"/>
            </a:solidFill>
          </a:ln>
        </p:spPr>
        <p:txBody>
          <a:bodyPr vert="horz" lIns="91440" tIns="45720" rIns="91440" bIns="45720" rtlCol="0" anchor="ctr"/>
          <a:lstStyle/>
          <a:p>
            <a:pPr lvl="0"/>
            <a:endParaRPr lang="de-CH" noProof="0"/>
          </a:p>
        </p:txBody>
      </p:sp>
      <p:sp>
        <p:nvSpPr>
          <p:cNvPr id="5" name="Notizenplatzhalter 4"/>
          <p:cNvSpPr>
            <a:spLocks noGrp="1"/>
          </p:cNvSpPr>
          <p:nvPr>
            <p:ph type="body" sz="quarter" idx="3"/>
          </p:nvPr>
        </p:nvSpPr>
        <p:spPr>
          <a:xfrm>
            <a:off x="692150" y="4773613"/>
            <a:ext cx="5534025" cy="4521200"/>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CH" noProof="0"/>
          </a:p>
        </p:txBody>
      </p:sp>
      <p:sp>
        <p:nvSpPr>
          <p:cNvPr id="6" name="Fußzeilenplatzhalter 5"/>
          <p:cNvSpPr>
            <a:spLocks noGrp="1"/>
          </p:cNvSpPr>
          <p:nvPr>
            <p:ph type="ftr" sz="quarter" idx="4"/>
          </p:nvPr>
        </p:nvSpPr>
        <p:spPr>
          <a:xfrm>
            <a:off x="0" y="9544050"/>
            <a:ext cx="2997200" cy="503238"/>
          </a:xfrm>
          <a:prstGeom prst="rect">
            <a:avLst/>
          </a:prstGeom>
        </p:spPr>
        <p:txBody>
          <a:bodyPr vert="horz" lIns="91440" tIns="45720" rIns="91440" bIns="45720" rtlCol="0" anchor="b"/>
          <a:lstStyle>
            <a:lvl1pPr algn="l">
              <a:defRPr sz="1200"/>
            </a:lvl1pPr>
          </a:lstStyle>
          <a:p>
            <a:pPr>
              <a:defRPr/>
            </a:pPr>
            <a:endParaRPr lang="de-CH"/>
          </a:p>
        </p:txBody>
      </p:sp>
      <p:sp>
        <p:nvSpPr>
          <p:cNvPr id="7" name="Foliennummernplatzhalter 6"/>
          <p:cNvSpPr>
            <a:spLocks noGrp="1"/>
          </p:cNvSpPr>
          <p:nvPr>
            <p:ph type="sldNum" sz="quarter" idx="5"/>
          </p:nvPr>
        </p:nvSpPr>
        <p:spPr>
          <a:xfrm>
            <a:off x="3919538" y="9544050"/>
            <a:ext cx="2997200" cy="503238"/>
          </a:xfrm>
          <a:prstGeom prst="rect">
            <a:avLst/>
          </a:prstGeom>
        </p:spPr>
        <p:txBody>
          <a:bodyPr vert="horz" lIns="91440" tIns="45720" rIns="91440" bIns="45720" rtlCol="0" anchor="b"/>
          <a:lstStyle>
            <a:lvl1pPr algn="r">
              <a:defRPr sz="1200"/>
            </a:lvl1pPr>
          </a:lstStyle>
          <a:p>
            <a:pPr>
              <a:defRPr/>
            </a:pPr>
            <a:fld id="{62B8A1E7-9E76-4B2F-9A8B-23C6A362C6A8}" type="slidenum">
              <a:rPr lang="de-CH"/>
              <a:pPr>
                <a:defRPr/>
              </a:pPr>
              <a:t>‹#›</a:t>
            </a:fld>
            <a:endParaRPr lang="de-CH"/>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17"/>
          <p:cNvSpPr>
            <a:spLocks noGrp="1" noChangeArrowheads="1"/>
          </p:cNvSpPr>
          <p:nvPr>
            <p:ph type="dt" sz="half" idx="10"/>
          </p:nvPr>
        </p:nvSpPr>
        <p:spPr>
          <a:ln/>
        </p:spPr>
        <p:txBody>
          <a:bodyPr/>
          <a:lstStyle>
            <a:lvl1pPr>
              <a:defRPr/>
            </a:lvl1pPr>
          </a:lstStyle>
          <a:p>
            <a:pPr>
              <a:defRPr/>
            </a:pPr>
            <a:endParaRPr lang="de-CH"/>
          </a:p>
        </p:txBody>
      </p:sp>
      <p:sp>
        <p:nvSpPr>
          <p:cNvPr id="5" name="Rectangle 18"/>
          <p:cNvSpPr>
            <a:spLocks noGrp="1" noChangeArrowheads="1"/>
          </p:cNvSpPr>
          <p:nvPr>
            <p:ph type="ftr" sz="quarter" idx="11"/>
          </p:nvPr>
        </p:nvSpPr>
        <p:spPr>
          <a:ln/>
        </p:spPr>
        <p:txBody>
          <a:bodyPr/>
          <a:lstStyle>
            <a:lvl1pPr>
              <a:defRPr/>
            </a:lvl1pPr>
          </a:lstStyle>
          <a:p>
            <a:pPr>
              <a:defRPr/>
            </a:pPr>
            <a:endParaRPr lang="de-CH"/>
          </a:p>
        </p:txBody>
      </p:sp>
      <p:sp>
        <p:nvSpPr>
          <p:cNvPr id="6" name="Rectangle 19"/>
          <p:cNvSpPr>
            <a:spLocks noGrp="1" noChangeArrowheads="1"/>
          </p:cNvSpPr>
          <p:nvPr>
            <p:ph type="sldNum" sz="quarter" idx="12"/>
          </p:nvPr>
        </p:nvSpPr>
        <p:spPr>
          <a:ln/>
        </p:spPr>
        <p:txBody>
          <a:bodyPr/>
          <a:lstStyle>
            <a:lvl1pPr>
              <a:defRPr/>
            </a:lvl1pPr>
          </a:lstStyle>
          <a:p>
            <a:pPr>
              <a:defRPr/>
            </a:pPr>
            <a:fld id="{B956272F-6561-4172-9CB7-1CA9752D32EF}" type="slidenum">
              <a:rPr lang="de-CH"/>
              <a:pPr>
                <a:defRPr/>
              </a:pPr>
              <a:t>‹#›</a:t>
            </a:fld>
            <a:endParaRPr lang="de-C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24650" y="304800"/>
            <a:ext cx="1885950" cy="57912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1066800" y="304800"/>
            <a:ext cx="5505450" cy="57912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17"/>
          <p:cNvSpPr>
            <a:spLocks noGrp="1" noChangeArrowheads="1"/>
          </p:cNvSpPr>
          <p:nvPr>
            <p:ph type="dt" sz="half" idx="10"/>
          </p:nvPr>
        </p:nvSpPr>
        <p:spPr>
          <a:ln/>
        </p:spPr>
        <p:txBody>
          <a:bodyPr/>
          <a:lstStyle>
            <a:lvl1pPr>
              <a:defRPr/>
            </a:lvl1pPr>
          </a:lstStyle>
          <a:p>
            <a:pPr>
              <a:defRPr/>
            </a:pPr>
            <a:endParaRPr lang="de-CH"/>
          </a:p>
        </p:txBody>
      </p:sp>
      <p:sp>
        <p:nvSpPr>
          <p:cNvPr id="5" name="Rectangle 18"/>
          <p:cNvSpPr>
            <a:spLocks noGrp="1" noChangeArrowheads="1"/>
          </p:cNvSpPr>
          <p:nvPr>
            <p:ph type="ftr" sz="quarter" idx="11"/>
          </p:nvPr>
        </p:nvSpPr>
        <p:spPr>
          <a:ln/>
        </p:spPr>
        <p:txBody>
          <a:bodyPr/>
          <a:lstStyle>
            <a:lvl1pPr>
              <a:defRPr/>
            </a:lvl1pPr>
          </a:lstStyle>
          <a:p>
            <a:pPr>
              <a:defRPr/>
            </a:pPr>
            <a:endParaRPr lang="de-CH"/>
          </a:p>
        </p:txBody>
      </p:sp>
      <p:sp>
        <p:nvSpPr>
          <p:cNvPr id="6" name="Rectangle 19"/>
          <p:cNvSpPr>
            <a:spLocks noGrp="1" noChangeArrowheads="1"/>
          </p:cNvSpPr>
          <p:nvPr>
            <p:ph type="sldNum" sz="quarter" idx="12"/>
          </p:nvPr>
        </p:nvSpPr>
        <p:spPr>
          <a:ln/>
        </p:spPr>
        <p:txBody>
          <a:bodyPr/>
          <a:lstStyle>
            <a:lvl1pPr>
              <a:defRPr/>
            </a:lvl1pPr>
          </a:lstStyle>
          <a:p>
            <a:pPr>
              <a:defRPr/>
            </a:pPr>
            <a:fld id="{10DF5800-2787-4C5A-8676-917967E42A6E}" type="slidenum">
              <a:rPr lang="de-CH"/>
              <a:pPr>
                <a:defRPr/>
              </a:pPr>
              <a:t>‹#›</a:t>
            </a:fld>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Media">
  <p:cSld name="Titel, Text und Medienclip">
    <p:spTree>
      <p:nvGrpSpPr>
        <p:cNvPr id="1" name=""/>
        <p:cNvGrpSpPr/>
        <p:nvPr/>
      </p:nvGrpSpPr>
      <p:grpSpPr>
        <a:xfrm>
          <a:off x="0" y="0"/>
          <a:ext cx="0" cy="0"/>
          <a:chOff x="0" y="0"/>
          <a:chExt cx="0" cy="0"/>
        </a:xfrm>
      </p:grpSpPr>
      <p:sp>
        <p:nvSpPr>
          <p:cNvPr id="2" name="Titel 1"/>
          <p:cNvSpPr>
            <a:spLocks noGrp="1"/>
          </p:cNvSpPr>
          <p:nvPr>
            <p:ph type="title"/>
          </p:nvPr>
        </p:nvSpPr>
        <p:spPr>
          <a:xfrm>
            <a:off x="1066800" y="304800"/>
            <a:ext cx="7543800" cy="1431925"/>
          </a:xfrm>
        </p:spPr>
        <p:txBody>
          <a:bodyPr/>
          <a:lstStyle/>
          <a:p>
            <a:r>
              <a:rPr lang="de-DE" smtClean="0"/>
              <a:t>Titelmasterformat durch Klicken bearbeiten</a:t>
            </a:r>
            <a:endParaRPr lang="de-CH"/>
          </a:p>
        </p:txBody>
      </p:sp>
      <p:sp>
        <p:nvSpPr>
          <p:cNvPr id="3" name="Textplatzhalter 2"/>
          <p:cNvSpPr>
            <a:spLocks noGrp="1"/>
          </p:cNvSpPr>
          <p:nvPr>
            <p:ph type="body" sz="half" idx="1"/>
          </p:nvPr>
        </p:nvSpPr>
        <p:spPr>
          <a:xfrm>
            <a:off x="1066800" y="1981200"/>
            <a:ext cx="3695700" cy="4114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Medienplatzhalter 3"/>
          <p:cNvSpPr>
            <a:spLocks noGrp="1"/>
          </p:cNvSpPr>
          <p:nvPr>
            <p:ph type="media" sz="half" idx="2"/>
          </p:nvPr>
        </p:nvSpPr>
        <p:spPr>
          <a:xfrm>
            <a:off x="4914900" y="1981200"/>
            <a:ext cx="3695700" cy="4114800"/>
          </a:xfrm>
        </p:spPr>
        <p:txBody>
          <a:bodyPr/>
          <a:lstStyle/>
          <a:p>
            <a:pPr lvl="0"/>
            <a:endParaRPr lang="de-CH" noProof="0" smtClean="0"/>
          </a:p>
        </p:txBody>
      </p:sp>
      <p:sp>
        <p:nvSpPr>
          <p:cNvPr id="5" name="Rectangle 17"/>
          <p:cNvSpPr>
            <a:spLocks noGrp="1" noChangeArrowheads="1"/>
          </p:cNvSpPr>
          <p:nvPr>
            <p:ph type="dt" sz="half" idx="10"/>
          </p:nvPr>
        </p:nvSpPr>
        <p:spPr>
          <a:ln/>
        </p:spPr>
        <p:txBody>
          <a:bodyPr/>
          <a:lstStyle>
            <a:lvl1pPr>
              <a:defRPr/>
            </a:lvl1pPr>
          </a:lstStyle>
          <a:p>
            <a:pPr>
              <a:defRPr/>
            </a:pPr>
            <a:endParaRPr lang="de-CH"/>
          </a:p>
        </p:txBody>
      </p:sp>
      <p:sp>
        <p:nvSpPr>
          <p:cNvPr id="6" name="Rectangle 18"/>
          <p:cNvSpPr>
            <a:spLocks noGrp="1" noChangeArrowheads="1"/>
          </p:cNvSpPr>
          <p:nvPr>
            <p:ph type="ftr" sz="quarter" idx="11"/>
          </p:nvPr>
        </p:nvSpPr>
        <p:spPr>
          <a:ln/>
        </p:spPr>
        <p:txBody>
          <a:bodyPr/>
          <a:lstStyle>
            <a:lvl1pPr>
              <a:defRPr/>
            </a:lvl1pPr>
          </a:lstStyle>
          <a:p>
            <a:pPr>
              <a:defRPr/>
            </a:pPr>
            <a:endParaRPr lang="de-CH"/>
          </a:p>
        </p:txBody>
      </p:sp>
      <p:sp>
        <p:nvSpPr>
          <p:cNvPr id="7" name="Rectangle 19"/>
          <p:cNvSpPr>
            <a:spLocks noGrp="1" noChangeArrowheads="1"/>
          </p:cNvSpPr>
          <p:nvPr>
            <p:ph type="sldNum" sz="quarter" idx="12"/>
          </p:nvPr>
        </p:nvSpPr>
        <p:spPr>
          <a:ln/>
        </p:spPr>
        <p:txBody>
          <a:bodyPr/>
          <a:lstStyle>
            <a:lvl1pPr>
              <a:defRPr/>
            </a:lvl1pPr>
          </a:lstStyle>
          <a:p>
            <a:pPr>
              <a:defRPr/>
            </a:pPr>
            <a:fld id="{B4836B1B-8800-467C-8276-4EDA6D57F12C}" type="slidenum">
              <a:rPr lang="de-CH"/>
              <a:pPr>
                <a:defRPr/>
              </a:pPr>
              <a:t>‹#›</a:t>
            </a:fld>
            <a:endParaRPr lang="de-C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de-DE"/>
              <a:t>Click to edit Master title style</a:t>
            </a:r>
            <a:endParaRPr lang="en-US"/>
          </a:p>
        </p:txBody>
      </p:sp>
      <p:sp>
        <p:nvSpPr>
          <p:cNvPr id="3" name="ClipArt Placeholder 2"/>
          <p:cNvSpPr>
            <a:spLocks noGrp="1"/>
          </p:cNvSpPr>
          <p:nvPr>
            <p:ph type="clipArt" sz="half" idx="1"/>
          </p:nvPr>
        </p:nvSpPr>
        <p:spPr>
          <a:xfrm>
            <a:off x="1066800" y="1981200"/>
            <a:ext cx="3695700" cy="4114800"/>
          </a:xfrm>
        </p:spPr>
        <p:txBody>
          <a:bodyPr/>
          <a:lstStyle/>
          <a:p>
            <a:pPr lvl="0"/>
            <a:endParaRPr lang="en-US" noProof="0"/>
          </a:p>
        </p:txBody>
      </p:sp>
      <p:sp>
        <p:nvSpPr>
          <p:cNvPr id="4" name="Text Placeholder 3"/>
          <p:cNvSpPr>
            <a:spLocks noGrp="1"/>
          </p:cNvSpPr>
          <p:nvPr>
            <p:ph type="body" sz="half" idx="2"/>
          </p:nvPr>
        </p:nvSpPr>
        <p:spPr>
          <a:xfrm>
            <a:off x="4914900" y="1981200"/>
            <a:ext cx="3695700" cy="4114800"/>
          </a:xfrm>
        </p:spPr>
        <p:txBody>
          <a:body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de-CH"/>
          </a:p>
        </p:txBody>
      </p:sp>
      <p:sp>
        <p:nvSpPr>
          <p:cNvPr id="6" name="Rectangle 18"/>
          <p:cNvSpPr>
            <a:spLocks noGrp="1" noChangeArrowheads="1"/>
          </p:cNvSpPr>
          <p:nvPr>
            <p:ph type="ftr" sz="quarter" idx="11"/>
          </p:nvPr>
        </p:nvSpPr>
        <p:spPr>
          <a:ln/>
        </p:spPr>
        <p:txBody>
          <a:bodyPr/>
          <a:lstStyle>
            <a:lvl1pPr>
              <a:defRPr/>
            </a:lvl1pPr>
          </a:lstStyle>
          <a:p>
            <a:pPr>
              <a:defRPr/>
            </a:pPr>
            <a:endParaRPr lang="de-CH"/>
          </a:p>
        </p:txBody>
      </p:sp>
      <p:sp>
        <p:nvSpPr>
          <p:cNvPr id="7" name="Rectangle 19"/>
          <p:cNvSpPr>
            <a:spLocks noGrp="1" noChangeArrowheads="1"/>
          </p:cNvSpPr>
          <p:nvPr>
            <p:ph type="sldNum" sz="quarter" idx="12"/>
          </p:nvPr>
        </p:nvSpPr>
        <p:spPr>
          <a:ln/>
        </p:spPr>
        <p:txBody>
          <a:bodyPr/>
          <a:lstStyle>
            <a:lvl1pPr>
              <a:defRPr/>
            </a:lvl1pPr>
          </a:lstStyle>
          <a:p>
            <a:pPr>
              <a:defRPr/>
            </a:pPr>
            <a:fld id="{E00CFC17-66DD-4845-B649-6A4CA1B1AC4C}" type="slidenum">
              <a:rPr lang="de-CH"/>
              <a:pPr>
                <a:defRPr/>
              </a:pPr>
              <a:t>‹#›</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17"/>
          <p:cNvSpPr>
            <a:spLocks noGrp="1" noChangeArrowheads="1"/>
          </p:cNvSpPr>
          <p:nvPr>
            <p:ph type="dt" sz="half" idx="10"/>
          </p:nvPr>
        </p:nvSpPr>
        <p:spPr>
          <a:ln/>
        </p:spPr>
        <p:txBody>
          <a:bodyPr/>
          <a:lstStyle>
            <a:lvl1pPr>
              <a:defRPr/>
            </a:lvl1pPr>
          </a:lstStyle>
          <a:p>
            <a:pPr>
              <a:defRPr/>
            </a:pPr>
            <a:endParaRPr lang="de-CH"/>
          </a:p>
        </p:txBody>
      </p:sp>
      <p:sp>
        <p:nvSpPr>
          <p:cNvPr id="5" name="Rectangle 18"/>
          <p:cNvSpPr>
            <a:spLocks noGrp="1" noChangeArrowheads="1"/>
          </p:cNvSpPr>
          <p:nvPr>
            <p:ph type="ftr" sz="quarter" idx="11"/>
          </p:nvPr>
        </p:nvSpPr>
        <p:spPr>
          <a:ln/>
        </p:spPr>
        <p:txBody>
          <a:bodyPr/>
          <a:lstStyle>
            <a:lvl1pPr>
              <a:defRPr/>
            </a:lvl1pPr>
          </a:lstStyle>
          <a:p>
            <a:pPr>
              <a:defRPr/>
            </a:pPr>
            <a:endParaRPr lang="de-CH"/>
          </a:p>
        </p:txBody>
      </p:sp>
      <p:sp>
        <p:nvSpPr>
          <p:cNvPr id="6" name="Rectangle 19"/>
          <p:cNvSpPr>
            <a:spLocks noGrp="1" noChangeArrowheads="1"/>
          </p:cNvSpPr>
          <p:nvPr>
            <p:ph type="sldNum" sz="quarter" idx="12"/>
          </p:nvPr>
        </p:nvSpPr>
        <p:spPr>
          <a:ln/>
        </p:spPr>
        <p:txBody>
          <a:bodyPr/>
          <a:lstStyle>
            <a:lvl1pPr>
              <a:defRPr/>
            </a:lvl1pPr>
          </a:lstStyle>
          <a:p>
            <a:pPr>
              <a:defRPr/>
            </a:pPr>
            <a:fld id="{CA86936C-3644-41F6-BDF9-831B296B00CB}" type="slidenum">
              <a:rPr lang="de-CH"/>
              <a:pPr>
                <a:defRPr/>
              </a:pPr>
              <a:t>‹#›</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Rectangle 17"/>
          <p:cNvSpPr>
            <a:spLocks noGrp="1" noChangeArrowheads="1"/>
          </p:cNvSpPr>
          <p:nvPr>
            <p:ph type="dt" sz="half" idx="10"/>
          </p:nvPr>
        </p:nvSpPr>
        <p:spPr>
          <a:ln/>
        </p:spPr>
        <p:txBody>
          <a:bodyPr/>
          <a:lstStyle>
            <a:lvl1pPr>
              <a:defRPr/>
            </a:lvl1pPr>
          </a:lstStyle>
          <a:p>
            <a:pPr>
              <a:defRPr/>
            </a:pPr>
            <a:endParaRPr lang="de-CH"/>
          </a:p>
        </p:txBody>
      </p:sp>
      <p:sp>
        <p:nvSpPr>
          <p:cNvPr id="6" name="Rectangle 18"/>
          <p:cNvSpPr>
            <a:spLocks noGrp="1" noChangeArrowheads="1"/>
          </p:cNvSpPr>
          <p:nvPr>
            <p:ph type="ftr" sz="quarter" idx="11"/>
          </p:nvPr>
        </p:nvSpPr>
        <p:spPr>
          <a:ln/>
        </p:spPr>
        <p:txBody>
          <a:bodyPr/>
          <a:lstStyle>
            <a:lvl1pPr>
              <a:defRPr/>
            </a:lvl1pPr>
          </a:lstStyle>
          <a:p>
            <a:pPr>
              <a:defRPr/>
            </a:pPr>
            <a:endParaRPr lang="de-CH"/>
          </a:p>
        </p:txBody>
      </p:sp>
      <p:sp>
        <p:nvSpPr>
          <p:cNvPr id="7" name="Rectangle 19"/>
          <p:cNvSpPr>
            <a:spLocks noGrp="1" noChangeArrowheads="1"/>
          </p:cNvSpPr>
          <p:nvPr>
            <p:ph type="sldNum" sz="quarter" idx="12"/>
          </p:nvPr>
        </p:nvSpPr>
        <p:spPr>
          <a:ln/>
        </p:spPr>
        <p:txBody>
          <a:bodyPr/>
          <a:lstStyle>
            <a:lvl1pPr>
              <a:defRPr/>
            </a:lvl1pPr>
          </a:lstStyle>
          <a:p>
            <a:pPr>
              <a:defRPr/>
            </a:pPr>
            <a:fld id="{07FBC978-06B9-423E-866C-5FC150CB2DAF}" type="slidenum">
              <a:rPr lang="de-CH"/>
              <a:pPr>
                <a:defRPr/>
              </a:pPr>
              <a:t>‹#›</a:t>
            </a:fld>
            <a:endParaRPr lang="de-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Rectangle 17"/>
          <p:cNvSpPr>
            <a:spLocks noGrp="1" noChangeArrowheads="1"/>
          </p:cNvSpPr>
          <p:nvPr>
            <p:ph type="dt" sz="half" idx="10"/>
          </p:nvPr>
        </p:nvSpPr>
        <p:spPr>
          <a:ln/>
        </p:spPr>
        <p:txBody>
          <a:bodyPr/>
          <a:lstStyle>
            <a:lvl1pPr>
              <a:defRPr/>
            </a:lvl1pPr>
          </a:lstStyle>
          <a:p>
            <a:pPr>
              <a:defRPr/>
            </a:pPr>
            <a:endParaRPr lang="de-CH"/>
          </a:p>
        </p:txBody>
      </p:sp>
      <p:sp>
        <p:nvSpPr>
          <p:cNvPr id="8" name="Rectangle 18"/>
          <p:cNvSpPr>
            <a:spLocks noGrp="1" noChangeArrowheads="1"/>
          </p:cNvSpPr>
          <p:nvPr>
            <p:ph type="ftr" sz="quarter" idx="11"/>
          </p:nvPr>
        </p:nvSpPr>
        <p:spPr>
          <a:ln/>
        </p:spPr>
        <p:txBody>
          <a:bodyPr/>
          <a:lstStyle>
            <a:lvl1pPr>
              <a:defRPr/>
            </a:lvl1pPr>
          </a:lstStyle>
          <a:p>
            <a:pPr>
              <a:defRPr/>
            </a:pPr>
            <a:endParaRPr lang="de-CH"/>
          </a:p>
        </p:txBody>
      </p:sp>
      <p:sp>
        <p:nvSpPr>
          <p:cNvPr id="9" name="Rectangle 19"/>
          <p:cNvSpPr>
            <a:spLocks noGrp="1" noChangeArrowheads="1"/>
          </p:cNvSpPr>
          <p:nvPr>
            <p:ph type="sldNum" sz="quarter" idx="12"/>
          </p:nvPr>
        </p:nvSpPr>
        <p:spPr>
          <a:ln/>
        </p:spPr>
        <p:txBody>
          <a:bodyPr/>
          <a:lstStyle>
            <a:lvl1pPr>
              <a:defRPr/>
            </a:lvl1pPr>
          </a:lstStyle>
          <a:p>
            <a:pPr>
              <a:defRPr/>
            </a:pPr>
            <a:fld id="{ABA15B1F-1658-428C-BC51-2C1A5D82EA9A}" type="slidenum">
              <a:rPr lang="de-CH"/>
              <a:pPr>
                <a:defRPr/>
              </a:pPr>
              <a:t>‹#›</a:t>
            </a:fld>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Rectangle 17"/>
          <p:cNvSpPr>
            <a:spLocks noGrp="1" noChangeArrowheads="1"/>
          </p:cNvSpPr>
          <p:nvPr>
            <p:ph type="dt" sz="half" idx="10"/>
          </p:nvPr>
        </p:nvSpPr>
        <p:spPr>
          <a:ln/>
        </p:spPr>
        <p:txBody>
          <a:bodyPr/>
          <a:lstStyle>
            <a:lvl1pPr>
              <a:defRPr/>
            </a:lvl1pPr>
          </a:lstStyle>
          <a:p>
            <a:pPr>
              <a:defRPr/>
            </a:pPr>
            <a:endParaRPr lang="de-CH"/>
          </a:p>
        </p:txBody>
      </p:sp>
      <p:sp>
        <p:nvSpPr>
          <p:cNvPr id="4" name="Rectangle 18"/>
          <p:cNvSpPr>
            <a:spLocks noGrp="1" noChangeArrowheads="1"/>
          </p:cNvSpPr>
          <p:nvPr>
            <p:ph type="ftr" sz="quarter" idx="11"/>
          </p:nvPr>
        </p:nvSpPr>
        <p:spPr>
          <a:ln/>
        </p:spPr>
        <p:txBody>
          <a:bodyPr/>
          <a:lstStyle>
            <a:lvl1pPr>
              <a:defRPr/>
            </a:lvl1pPr>
          </a:lstStyle>
          <a:p>
            <a:pPr>
              <a:defRPr/>
            </a:pPr>
            <a:endParaRPr lang="de-CH"/>
          </a:p>
        </p:txBody>
      </p:sp>
      <p:sp>
        <p:nvSpPr>
          <p:cNvPr id="5" name="Rectangle 19"/>
          <p:cNvSpPr>
            <a:spLocks noGrp="1" noChangeArrowheads="1"/>
          </p:cNvSpPr>
          <p:nvPr>
            <p:ph type="sldNum" sz="quarter" idx="12"/>
          </p:nvPr>
        </p:nvSpPr>
        <p:spPr>
          <a:ln/>
        </p:spPr>
        <p:txBody>
          <a:bodyPr/>
          <a:lstStyle>
            <a:lvl1pPr>
              <a:defRPr/>
            </a:lvl1pPr>
          </a:lstStyle>
          <a:p>
            <a:pPr>
              <a:defRPr/>
            </a:pPr>
            <a:fld id="{E6466E68-8972-41B8-848C-B6DDB6B176BD}" type="slidenum">
              <a:rPr lang="de-CH"/>
              <a:pPr>
                <a:defRPr/>
              </a:pPr>
              <a:t>‹#›</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de-CH"/>
          </a:p>
        </p:txBody>
      </p:sp>
      <p:sp>
        <p:nvSpPr>
          <p:cNvPr id="3" name="Rectangle 18"/>
          <p:cNvSpPr>
            <a:spLocks noGrp="1" noChangeArrowheads="1"/>
          </p:cNvSpPr>
          <p:nvPr>
            <p:ph type="ftr" sz="quarter" idx="11"/>
          </p:nvPr>
        </p:nvSpPr>
        <p:spPr>
          <a:ln/>
        </p:spPr>
        <p:txBody>
          <a:bodyPr/>
          <a:lstStyle>
            <a:lvl1pPr>
              <a:defRPr/>
            </a:lvl1pPr>
          </a:lstStyle>
          <a:p>
            <a:pPr>
              <a:defRPr/>
            </a:pPr>
            <a:endParaRPr lang="de-CH"/>
          </a:p>
        </p:txBody>
      </p:sp>
      <p:sp>
        <p:nvSpPr>
          <p:cNvPr id="4" name="Rectangle 19"/>
          <p:cNvSpPr>
            <a:spLocks noGrp="1" noChangeArrowheads="1"/>
          </p:cNvSpPr>
          <p:nvPr>
            <p:ph type="sldNum" sz="quarter" idx="12"/>
          </p:nvPr>
        </p:nvSpPr>
        <p:spPr>
          <a:ln/>
        </p:spPr>
        <p:txBody>
          <a:bodyPr/>
          <a:lstStyle>
            <a:lvl1pPr>
              <a:defRPr/>
            </a:lvl1pPr>
          </a:lstStyle>
          <a:p>
            <a:pPr>
              <a:defRPr/>
            </a:pPr>
            <a:fld id="{4A303B17-A871-4EBE-AB46-2C218ADA9C41}" type="slidenum">
              <a:rPr lang="de-CH"/>
              <a:pPr>
                <a:defRPr/>
              </a:pPr>
              <a:t>‹#›</a:t>
            </a:fld>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7"/>
          <p:cNvSpPr>
            <a:spLocks noGrp="1" noChangeArrowheads="1"/>
          </p:cNvSpPr>
          <p:nvPr>
            <p:ph type="dt" sz="half" idx="10"/>
          </p:nvPr>
        </p:nvSpPr>
        <p:spPr>
          <a:ln/>
        </p:spPr>
        <p:txBody>
          <a:bodyPr/>
          <a:lstStyle>
            <a:lvl1pPr>
              <a:defRPr/>
            </a:lvl1pPr>
          </a:lstStyle>
          <a:p>
            <a:pPr>
              <a:defRPr/>
            </a:pPr>
            <a:endParaRPr lang="de-CH"/>
          </a:p>
        </p:txBody>
      </p:sp>
      <p:sp>
        <p:nvSpPr>
          <p:cNvPr id="6" name="Rectangle 18"/>
          <p:cNvSpPr>
            <a:spLocks noGrp="1" noChangeArrowheads="1"/>
          </p:cNvSpPr>
          <p:nvPr>
            <p:ph type="ftr" sz="quarter" idx="11"/>
          </p:nvPr>
        </p:nvSpPr>
        <p:spPr>
          <a:ln/>
        </p:spPr>
        <p:txBody>
          <a:bodyPr/>
          <a:lstStyle>
            <a:lvl1pPr>
              <a:defRPr/>
            </a:lvl1pPr>
          </a:lstStyle>
          <a:p>
            <a:pPr>
              <a:defRPr/>
            </a:pPr>
            <a:endParaRPr lang="de-CH"/>
          </a:p>
        </p:txBody>
      </p:sp>
      <p:sp>
        <p:nvSpPr>
          <p:cNvPr id="7" name="Rectangle 19"/>
          <p:cNvSpPr>
            <a:spLocks noGrp="1" noChangeArrowheads="1"/>
          </p:cNvSpPr>
          <p:nvPr>
            <p:ph type="sldNum" sz="quarter" idx="12"/>
          </p:nvPr>
        </p:nvSpPr>
        <p:spPr>
          <a:ln/>
        </p:spPr>
        <p:txBody>
          <a:bodyPr/>
          <a:lstStyle>
            <a:lvl1pPr>
              <a:defRPr/>
            </a:lvl1pPr>
          </a:lstStyle>
          <a:p>
            <a:pPr>
              <a:defRPr/>
            </a:pPr>
            <a:fld id="{75E35E6B-E88F-4C6C-A20D-DC8546C4008F}" type="slidenum">
              <a:rPr lang="de-CH"/>
              <a:pPr>
                <a:defRPr/>
              </a:pPr>
              <a:t>‹#›</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7"/>
          <p:cNvSpPr>
            <a:spLocks noGrp="1" noChangeArrowheads="1"/>
          </p:cNvSpPr>
          <p:nvPr>
            <p:ph type="dt" sz="half" idx="10"/>
          </p:nvPr>
        </p:nvSpPr>
        <p:spPr>
          <a:ln/>
        </p:spPr>
        <p:txBody>
          <a:bodyPr/>
          <a:lstStyle>
            <a:lvl1pPr>
              <a:defRPr/>
            </a:lvl1pPr>
          </a:lstStyle>
          <a:p>
            <a:pPr>
              <a:defRPr/>
            </a:pPr>
            <a:endParaRPr lang="de-CH"/>
          </a:p>
        </p:txBody>
      </p:sp>
      <p:sp>
        <p:nvSpPr>
          <p:cNvPr id="6" name="Rectangle 18"/>
          <p:cNvSpPr>
            <a:spLocks noGrp="1" noChangeArrowheads="1"/>
          </p:cNvSpPr>
          <p:nvPr>
            <p:ph type="ftr" sz="quarter" idx="11"/>
          </p:nvPr>
        </p:nvSpPr>
        <p:spPr>
          <a:ln/>
        </p:spPr>
        <p:txBody>
          <a:bodyPr/>
          <a:lstStyle>
            <a:lvl1pPr>
              <a:defRPr/>
            </a:lvl1pPr>
          </a:lstStyle>
          <a:p>
            <a:pPr>
              <a:defRPr/>
            </a:pPr>
            <a:endParaRPr lang="de-CH"/>
          </a:p>
        </p:txBody>
      </p:sp>
      <p:sp>
        <p:nvSpPr>
          <p:cNvPr id="7" name="Rectangle 19"/>
          <p:cNvSpPr>
            <a:spLocks noGrp="1" noChangeArrowheads="1"/>
          </p:cNvSpPr>
          <p:nvPr>
            <p:ph type="sldNum" sz="quarter" idx="12"/>
          </p:nvPr>
        </p:nvSpPr>
        <p:spPr>
          <a:ln/>
        </p:spPr>
        <p:txBody>
          <a:bodyPr/>
          <a:lstStyle>
            <a:lvl1pPr>
              <a:defRPr/>
            </a:lvl1pPr>
          </a:lstStyle>
          <a:p>
            <a:pPr>
              <a:defRPr/>
            </a:pPr>
            <a:fld id="{F05D2838-8C33-4E10-8464-929EEBF669D6}" type="slidenum">
              <a:rPr lang="de-CH"/>
              <a:pPr>
                <a:defRPr/>
              </a:pPr>
              <a:t>‹#›</a:t>
            </a:fld>
            <a:endParaRPr lang="de-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17"/>
          <p:cNvSpPr>
            <a:spLocks noGrp="1" noChangeArrowheads="1"/>
          </p:cNvSpPr>
          <p:nvPr>
            <p:ph type="dt" sz="half" idx="10"/>
          </p:nvPr>
        </p:nvSpPr>
        <p:spPr>
          <a:ln/>
        </p:spPr>
        <p:txBody>
          <a:bodyPr/>
          <a:lstStyle>
            <a:lvl1pPr>
              <a:defRPr/>
            </a:lvl1pPr>
          </a:lstStyle>
          <a:p>
            <a:pPr>
              <a:defRPr/>
            </a:pPr>
            <a:endParaRPr lang="de-CH"/>
          </a:p>
        </p:txBody>
      </p:sp>
      <p:sp>
        <p:nvSpPr>
          <p:cNvPr id="5" name="Rectangle 18"/>
          <p:cNvSpPr>
            <a:spLocks noGrp="1" noChangeArrowheads="1"/>
          </p:cNvSpPr>
          <p:nvPr>
            <p:ph type="ftr" sz="quarter" idx="11"/>
          </p:nvPr>
        </p:nvSpPr>
        <p:spPr>
          <a:ln/>
        </p:spPr>
        <p:txBody>
          <a:bodyPr/>
          <a:lstStyle>
            <a:lvl1pPr>
              <a:defRPr/>
            </a:lvl1pPr>
          </a:lstStyle>
          <a:p>
            <a:pPr>
              <a:defRPr/>
            </a:pPr>
            <a:endParaRPr lang="de-CH"/>
          </a:p>
        </p:txBody>
      </p:sp>
      <p:sp>
        <p:nvSpPr>
          <p:cNvPr id="6" name="Rectangle 19"/>
          <p:cNvSpPr>
            <a:spLocks noGrp="1" noChangeArrowheads="1"/>
          </p:cNvSpPr>
          <p:nvPr>
            <p:ph type="sldNum" sz="quarter" idx="12"/>
          </p:nvPr>
        </p:nvSpPr>
        <p:spPr>
          <a:ln/>
        </p:spPr>
        <p:txBody>
          <a:bodyPr/>
          <a:lstStyle>
            <a:lvl1pPr>
              <a:defRPr/>
            </a:lvl1pPr>
          </a:lstStyle>
          <a:p>
            <a:pPr>
              <a:defRPr/>
            </a:pPr>
            <a:fld id="{ADA1B17F-B25F-4938-8472-3238CD1343F0}" type="slidenum">
              <a:rPr lang="de-CH"/>
              <a:pPr>
                <a:defRPr/>
              </a:pPr>
              <a:t>‹#›</a:t>
            </a:fld>
            <a:endParaRPr lang="de-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200 w 5184"/>
                <a:gd name="T3" fmla="*/ 3159 h 3159"/>
                <a:gd name="T4" fmla="*/ 5200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p:spPr>
          <p:txBody>
            <a:bodyPr/>
            <a:lstStyle/>
            <a:p>
              <a:pPr>
                <a:defRPr/>
              </a:pPr>
              <a:endParaRPr lang="de-CH"/>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58 w 556"/>
                <a:gd name="T5" fmla="*/ 3159 h 3159"/>
                <a:gd name="T6" fmla="*/ 558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p:spPr>
          <p:txBody>
            <a:bodyPr/>
            <a:lstStyle/>
            <a:p>
              <a:pPr>
                <a:defRPr/>
              </a:pPr>
              <a:endParaRPr lang="de-CH"/>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p:spPr>
            <p:txBody>
              <a:bodyPr/>
              <a:lstStyle/>
              <a:p>
                <a:pPr>
                  <a:defRPr/>
                </a:pPr>
                <a:endParaRPr lang="de-CH"/>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p:spPr>
            <p:txBody>
              <a:bodyPr/>
              <a:lstStyle/>
              <a:p>
                <a:pPr>
                  <a:defRPr/>
                </a:pPr>
                <a:endParaRPr lang="de-CH"/>
              </a:p>
            </p:txBody>
          </p:sp>
          <p:sp>
            <p:nvSpPr>
              <p:cNvPr id="1037" name="Freeform 8"/>
              <p:cNvSpPr>
                <a:spLocks/>
              </p:cNvSpPr>
              <p:nvPr/>
            </p:nvSpPr>
            <p:spPr bwMode="ltGray">
              <a:xfrm>
                <a:off x="1019" y="1155"/>
                <a:ext cx="4739" cy="12"/>
              </a:xfrm>
              <a:custGeom>
                <a:avLst/>
                <a:gdLst>
                  <a:gd name="T0" fmla="*/ 4739 w 4724"/>
                  <a:gd name="T1" fmla="*/ 0 h 12"/>
                  <a:gd name="T2" fmla="*/ 0 w 4724"/>
                  <a:gd name="T3" fmla="*/ 0 h 12"/>
                  <a:gd name="T4" fmla="*/ 0 w 4724"/>
                  <a:gd name="T5" fmla="*/ 12 h 12"/>
                  <a:gd name="T6" fmla="*/ 4739 w 4724"/>
                  <a:gd name="T7" fmla="*/ 12 h 12"/>
                  <a:gd name="T8" fmla="*/ 4739 w 4724"/>
                  <a:gd name="T9" fmla="*/ 0 h 12"/>
                  <a:gd name="T10" fmla="*/ 473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p:spPr>
            <p:txBody>
              <a:bodyPr/>
              <a:lstStyle/>
              <a:p>
                <a:pPr>
                  <a:defRPr/>
                </a:pPr>
                <a:endParaRPr lang="de-CH"/>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p:spPr>
            <p:txBody>
              <a:bodyPr/>
              <a:lstStyle/>
              <a:p>
                <a:pPr>
                  <a:defRPr/>
                </a:pPr>
                <a:endParaRPr lang="de-CH"/>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p:spPr>
            <p:txBody>
              <a:bodyPr/>
              <a:lstStyle/>
              <a:p>
                <a:pPr>
                  <a:defRPr/>
                </a:pPr>
                <a:endParaRPr lang="de-CH"/>
              </a:p>
            </p:txBody>
          </p:sp>
          <p:sp>
            <p:nvSpPr>
              <p:cNvPr id="9227" name="Freeform 11"/>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close/>
                  </a:path>
                </a:pathLst>
              </a:custGeom>
              <a:gradFill rotWithShape="0">
                <a:gsLst>
                  <a:gs pos="0">
                    <a:schemeClr val="accent2"/>
                  </a:gs>
                  <a:gs pos="50000">
                    <a:schemeClr val="hlink"/>
                  </a:gs>
                  <a:gs pos="100000">
                    <a:schemeClr val="accent2"/>
                  </a:gs>
                </a:gsLst>
                <a:lin ang="5400000" scaled="1"/>
              </a:gradFill>
              <a:ln>
                <a:noFill/>
              </a:ln>
              <a:extLst/>
            </p:spPr>
            <p:txBody>
              <a:bodyPr/>
              <a:lstStyle/>
              <a:p>
                <a:pPr>
                  <a:defRPr/>
                </a:pPr>
                <a:endParaRPr lang="de-CH"/>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351 w 251"/>
                  <a:gd name="T5" fmla="*/ 12 h 12"/>
                  <a:gd name="T6" fmla="*/ 351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p:spPr>
            <p:txBody>
              <a:bodyPr/>
              <a:lstStyle/>
              <a:p>
                <a:pPr>
                  <a:defRPr/>
                </a:pPr>
                <a:endParaRPr lang="de-CH"/>
              </a:p>
            </p:txBody>
          </p:sp>
          <p:sp>
            <p:nvSpPr>
              <p:cNvPr id="1042" name="Freeform 13"/>
              <p:cNvSpPr>
                <a:spLocks/>
              </p:cNvSpPr>
              <p:nvPr/>
            </p:nvSpPr>
            <p:spPr bwMode="ltGray">
              <a:xfrm>
                <a:off x="767" y="1155"/>
                <a:ext cx="252" cy="12"/>
              </a:xfrm>
              <a:custGeom>
                <a:avLst/>
                <a:gdLst>
                  <a:gd name="T0" fmla="*/ 252 w 251"/>
                  <a:gd name="T1" fmla="*/ 0 h 12"/>
                  <a:gd name="T2" fmla="*/ 0 w 251"/>
                  <a:gd name="T3" fmla="*/ 0 h 12"/>
                  <a:gd name="T4" fmla="*/ 0 w 251"/>
                  <a:gd name="T5" fmla="*/ 12 h 12"/>
                  <a:gd name="T6" fmla="*/ 252 w 251"/>
                  <a:gd name="T7" fmla="*/ 12 h 12"/>
                  <a:gd name="T8" fmla="*/ 252 w 251"/>
                  <a:gd name="T9" fmla="*/ 0 h 12"/>
                  <a:gd name="T10" fmla="*/ 252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p:spPr>
            <p:txBody>
              <a:bodyPr/>
              <a:lstStyle/>
              <a:p>
                <a:pPr>
                  <a:defRPr/>
                </a:pPr>
                <a:endParaRPr lang="de-CH"/>
              </a:p>
            </p:txBody>
          </p:sp>
          <p:sp>
            <p:nvSpPr>
              <p:cNvPr id="9230" name="Freeform 14"/>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close/>
                  </a:path>
                </a:pathLst>
              </a:custGeom>
              <a:gradFill rotWithShape="0">
                <a:gsLst>
                  <a:gs pos="0">
                    <a:schemeClr val="accent2"/>
                  </a:gs>
                  <a:gs pos="50000">
                    <a:schemeClr val="hlink"/>
                  </a:gs>
                  <a:gs pos="100000">
                    <a:schemeClr val="accent2"/>
                  </a:gs>
                </a:gsLst>
                <a:lin ang="0" scaled="1"/>
              </a:gradFill>
              <a:ln>
                <a:noFill/>
              </a:ln>
              <a:extLst/>
            </p:spPr>
            <p:txBody>
              <a:bodyPr/>
              <a:lstStyle/>
              <a:p>
                <a:pPr>
                  <a:defRPr/>
                </a:pPr>
                <a:endParaRPr lang="de-CH"/>
              </a:p>
            </p:txBody>
          </p:sp>
        </p:grpSp>
      </p:grpSp>
      <p:sp>
        <p:nvSpPr>
          <p:cNvPr id="9231" name="Rectangle 15"/>
          <p:cNvSpPr>
            <a:spLocks noGrp="1" noChangeArrowheads="1"/>
          </p:cNvSpPr>
          <p:nvPr>
            <p:ph type="title"/>
          </p:nvPr>
        </p:nvSpPr>
        <p:spPr bwMode="auto">
          <a:xfrm>
            <a:off x="1066800" y="304800"/>
            <a:ext cx="7543800" cy="1431925"/>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9232" name="Rectangle 16"/>
          <p:cNvSpPr>
            <a:spLocks noGrp="1" noChangeArrowheads="1"/>
          </p:cNvSpPr>
          <p:nvPr>
            <p:ph type="body" idx="1"/>
          </p:nvPr>
        </p:nvSpPr>
        <p:spPr bwMode="auto">
          <a:xfrm>
            <a:off x="1066800" y="1981200"/>
            <a:ext cx="75438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9233" name="Rectangle 17"/>
          <p:cNvSpPr>
            <a:spLocks noGrp="1" noChangeArrowheads="1"/>
          </p:cNvSpPr>
          <p:nvPr>
            <p:ph type="dt" sz="half" idx="2"/>
          </p:nvPr>
        </p:nvSpPr>
        <p:spPr bwMode="auto">
          <a:xfrm>
            <a:off x="1066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a:defRPr/>
            </a:pPr>
            <a:endParaRPr lang="de-CH"/>
          </a:p>
        </p:txBody>
      </p:sp>
      <p:sp>
        <p:nvSpPr>
          <p:cNvPr id="9234" name="Rectangle 18"/>
          <p:cNvSpPr>
            <a:spLocks noGrp="1" noChangeArrowheads="1"/>
          </p:cNvSpPr>
          <p:nvPr>
            <p:ph type="ftr" sz="quarter" idx="3"/>
          </p:nvPr>
        </p:nvSpPr>
        <p:spPr bwMode="auto">
          <a:xfrm>
            <a:off x="34290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a:defRPr/>
            </a:pPr>
            <a:endParaRPr lang="de-CH"/>
          </a:p>
        </p:txBody>
      </p:sp>
      <p:sp>
        <p:nvSpPr>
          <p:cNvPr id="9235" name="Rectangle 19"/>
          <p:cNvSpPr>
            <a:spLocks noGrp="1" noChangeArrowheads="1"/>
          </p:cNvSpPr>
          <p:nvPr>
            <p:ph type="sldNum" sz="quarter" idx="4"/>
          </p:nvPr>
        </p:nvSpPr>
        <p:spPr bwMode="auto">
          <a:xfrm>
            <a:off x="67056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a:defRPr/>
            </a:pPr>
            <a:fld id="{35C61F0C-807F-4B3D-86BC-5887BACF39F3}" type="slidenum">
              <a:rPr lang="de-CH"/>
              <a:pPr>
                <a:defRPr/>
              </a:pPr>
              <a:t>‹#›</a:t>
            </a:fld>
            <a:endParaRPr lang="de-CH"/>
          </a:p>
        </p:txBody>
      </p:sp>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www.dxengineering.com/ShowProdImage.asp?URL=http://www.dxengineering.com/images/prod/DXE-HR-1P_uninstalled.jpg" TargetMode="External"/><Relationship Id="rId2" Type="http://schemas.openxmlformats.org/officeDocument/2006/relationships/image" Target="../media/image12.jpeg"/><Relationship Id="rId1" Type="http://schemas.openxmlformats.org/officeDocument/2006/relationships/slideLayout" Target="../slideLayouts/slideLayout12.xml"/><Relationship Id="rId5" Type="http://schemas.openxmlformats.org/officeDocument/2006/relationships/image" Target="../media/image14.wmf"/><Relationship Id="rId4" Type="http://schemas.openxmlformats.org/officeDocument/2006/relationships/image" Target="../media/image1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hyperlink" Target="brg_entscheid_1291847484EMRK238AFU-Antennewohnzone.pdf" TargetMode="Externa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hyperlink" Target="MusterBaugesuch-Endfassung.pdf" TargetMode="External"/><Relationship Id="rId2" Type="http://schemas.openxmlformats.org/officeDocument/2006/relationships/hyperlink" Target="http://www.baugesuche.zh.ch/internet/baudirektion/baku/de/rundumsbauen.html" TargetMode="External"/><Relationship Id="rId1" Type="http://schemas.openxmlformats.org/officeDocument/2006/relationships/slideLayout" Target="../slideLayouts/slideLayout6.xml"/><Relationship Id="rId4" Type="http://schemas.openxmlformats.org/officeDocument/2006/relationships/hyperlink" Target="Verfahrensablauf.pdf"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ausschreibungWisen01.bmp" TargetMode="Externa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video" Target="file:///C:\Dokumente%20und%20Einstellungen\Markus.Schleutermann\Eigene%20Dateien\Dropbox\Noise.MPG.AVI"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hyperlink" Target="AR%20GVE%202009%201475.pdf" TargetMode="Externa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hyperlink" Target="RAWI-Schwachsinn.pdf" TargetMode="Externa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4" name="Rectangle 16"/>
          <p:cNvSpPr>
            <a:spLocks noGrp="1" noChangeArrowheads="1"/>
          </p:cNvSpPr>
          <p:nvPr>
            <p:ph type="title"/>
          </p:nvPr>
        </p:nvSpPr>
        <p:spPr>
          <a:xfrm>
            <a:off x="755650" y="5805488"/>
            <a:ext cx="7543800" cy="1431925"/>
          </a:xfrm>
        </p:spPr>
        <p:txBody>
          <a:bodyPr/>
          <a:lstStyle/>
          <a:p>
            <a:pPr eaLnBrk="1" hangingPunct="1">
              <a:defRPr/>
            </a:pPr>
            <a:r>
              <a:rPr lang="de-CH" smtClean="0"/>
              <a:t> </a:t>
            </a:r>
          </a:p>
        </p:txBody>
      </p:sp>
      <p:sp>
        <p:nvSpPr>
          <p:cNvPr id="2065" name="Rectangle 17"/>
          <p:cNvSpPr>
            <a:spLocks noGrp="1" noChangeArrowheads="1"/>
          </p:cNvSpPr>
          <p:nvPr>
            <p:ph type="body" idx="1"/>
          </p:nvPr>
        </p:nvSpPr>
        <p:spPr>
          <a:xfrm>
            <a:off x="179388" y="2492375"/>
            <a:ext cx="8712200" cy="4114800"/>
          </a:xfrm>
        </p:spPr>
        <p:txBody>
          <a:bodyPr/>
          <a:lstStyle/>
          <a:p>
            <a:pPr eaLnBrk="1" hangingPunct="1">
              <a:lnSpc>
                <a:spcPct val="80000"/>
              </a:lnSpc>
              <a:buFont typeface="Wingdings" pitchFamily="2" charset="2"/>
              <a:buNone/>
              <a:defRPr/>
            </a:pPr>
            <a:endParaRPr lang="de-CH" sz="2800" b="1" i="1" smtClean="0"/>
          </a:p>
          <a:p>
            <a:pPr eaLnBrk="1" hangingPunct="1">
              <a:lnSpc>
                <a:spcPct val="80000"/>
              </a:lnSpc>
              <a:buFont typeface="Wingdings" pitchFamily="2" charset="2"/>
              <a:buNone/>
              <a:defRPr/>
            </a:pPr>
            <a:r>
              <a:rPr lang="de-CH" sz="2800" smtClean="0"/>
              <a:t>Herzlich willkommen zum </a:t>
            </a:r>
          </a:p>
          <a:p>
            <a:pPr eaLnBrk="1" hangingPunct="1">
              <a:lnSpc>
                <a:spcPct val="80000"/>
              </a:lnSpc>
              <a:buFont typeface="Wingdings" pitchFamily="2" charset="2"/>
              <a:buNone/>
              <a:defRPr/>
            </a:pPr>
            <a:r>
              <a:rPr lang="de-CH" sz="2800" smtClean="0"/>
              <a:t>Referat</a:t>
            </a:r>
          </a:p>
          <a:p>
            <a:pPr eaLnBrk="1" hangingPunct="1">
              <a:lnSpc>
                <a:spcPct val="80000"/>
              </a:lnSpc>
              <a:buFont typeface="Wingdings" pitchFamily="2" charset="2"/>
              <a:buNone/>
              <a:defRPr/>
            </a:pPr>
            <a:endParaRPr lang="de-CH" sz="2800" smtClean="0"/>
          </a:p>
          <a:p>
            <a:pPr eaLnBrk="1" hangingPunct="1">
              <a:lnSpc>
                <a:spcPct val="80000"/>
              </a:lnSpc>
              <a:buFont typeface="Wingdings" pitchFamily="2" charset="2"/>
              <a:buNone/>
              <a:defRPr/>
            </a:pPr>
            <a:r>
              <a:rPr lang="de-CH" sz="2800" b="1" i="1" smtClean="0"/>
              <a:t>Recht und Unrecht </a:t>
            </a:r>
          </a:p>
          <a:p>
            <a:pPr eaLnBrk="1" hangingPunct="1">
              <a:lnSpc>
                <a:spcPct val="80000"/>
              </a:lnSpc>
              <a:buFont typeface="Wingdings" pitchFamily="2" charset="2"/>
              <a:buNone/>
              <a:defRPr/>
            </a:pPr>
            <a:r>
              <a:rPr lang="de-CH" sz="2800" b="1" i="1" smtClean="0"/>
              <a:t>für Funkamateure</a:t>
            </a:r>
          </a:p>
          <a:p>
            <a:pPr eaLnBrk="1" hangingPunct="1">
              <a:lnSpc>
                <a:spcPct val="80000"/>
              </a:lnSpc>
              <a:buFont typeface="Wingdings" pitchFamily="2" charset="2"/>
              <a:buNone/>
              <a:defRPr/>
            </a:pPr>
            <a:r>
              <a:rPr lang="de-CH" sz="2800" b="1" i="1" smtClean="0"/>
              <a:t>3. Teil: Antennen im Baurecht</a:t>
            </a:r>
          </a:p>
          <a:p>
            <a:pPr eaLnBrk="1" hangingPunct="1">
              <a:lnSpc>
                <a:spcPct val="80000"/>
              </a:lnSpc>
              <a:buFont typeface="Wingdings" pitchFamily="2" charset="2"/>
              <a:buNone/>
              <a:defRPr/>
            </a:pPr>
            <a:r>
              <a:rPr lang="de-CH" sz="2800" smtClean="0"/>
              <a:t>Dr. Markus Schleutermann, HB9AZT</a:t>
            </a:r>
          </a:p>
          <a:p>
            <a:pPr eaLnBrk="1" hangingPunct="1">
              <a:lnSpc>
                <a:spcPct val="80000"/>
              </a:lnSpc>
              <a:buFont typeface="Wingdings" pitchFamily="2" charset="2"/>
              <a:buNone/>
              <a:defRPr/>
            </a:pPr>
            <a:r>
              <a:rPr lang="de-CH" sz="2800" smtClean="0"/>
              <a:t>Rechtsanwalt</a:t>
            </a:r>
          </a:p>
        </p:txBody>
      </p:sp>
      <p:sp>
        <p:nvSpPr>
          <p:cNvPr id="16387" name="Text Box 15"/>
          <p:cNvSpPr txBox="1">
            <a:spLocks noChangeArrowheads="1"/>
          </p:cNvSpPr>
          <p:nvPr/>
        </p:nvSpPr>
        <p:spPr bwMode="auto">
          <a:xfrm>
            <a:off x="1042988" y="2133600"/>
            <a:ext cx="7921625" cy="1192213"/>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pic>
        <p:nvPicPr>
          <p:cNvPr id="16388" name="Picture 25" descr="Rechtsseminar"/>
          <p:cNvPicPr>
            <a:picLocks noChangeAspect="1" noChangeArrowheads="1"/>
          </p:cNvPicPr>
          <p:nvPr/>
        </p:nvPicPr>
        <p:blipFill>
          <a:blip r:embed="rId2"/>
          <a:srcRect/>
          <a:stretch>
            <a:fillRect/>
          </a:stretch>
        </p:blipFill>
        <p:spPr bwMode="auto">
          <a:xfrm>
            <a:off x="4949825" y="260350"/>
            <a:ext cx="3457575" cy="4608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idx="4294967295"/>
          </p:nvPr>
        </p:nvSpPr>
        <p:spPr/>
        <p:txBody>
          <a:bodyPr/>
          <a:lstStyle/>
          <a:p>
            <a:pPr eaLnBrk="1" hangingPunct="1">
              <a:defRPr/>
            </a:pPr>
            <a:r>
              <a:rPr lang="de-CH" sz="2400" smtClean="0"/>
              <a:t>1. Antennenprojekt – wie angehen?</a:t>
            </a:r>
            <a:endParaRPr lang="de-DE" sz="2400" smtClean="0"/>
          </a:p>
        </p:txBody>
      </p:sp>
      <p:sp>
        <p:nvSpPr>
          <p:cNvPr id="198659" name="Rectangle 3"/>
          <p:cNvSpPr>
            <a:spLocks noGrp="1" noChangeArrowheads="1"/>
          </p:cNvSpPr>
          <p:nvPr>
            <p:ph type="body" idx="4294967295"/>
          </p:nvPr>
        </p:nvSpPr>
        <p:spPr>
          <a:xfrm>
            <a:off x="1066800" y="1981200"/>
            <a:ext cx="7543800" cy="4876800"/>
          </a:xfrm>
        </p:spPr>
        <p:txBody>
          <a:bodyPr/>
          <a:lstStyle/>
          <a:p>
            <a:pPr eaLnBrk="1" hangingPunct="1">
              <a:buFont typeface="Wingdings" pitchFamily="2" charset="2"/>
              <a:buNone/>
              <a:defRPr/>
            </a:pPr>
            <a:r>
              <a:rPr lang="de-CH" sz="2400" b="1" i="1" smtClean="0"/>
              <a:t>Die Realität:</a:t>
            </a:r>
          </a:p>
          <a:p>
            <a:pPr eaLnBrk="1" hangingPunct="1">
              <a:buFont typeface="Wingdings" pitchFamily="2" charset="2"/>
              <a:buNone/>
              <a:defRPr/>
            </a:pPr>
            <a:endParaRPr lang="de-CH" sz="2400" b="1" i="1" smtClean="0"/>
          </a:p>
          <a:p>
            <a:pPr eaLnBrk="1" hangingPunct="1">
              <a:defRPr/>
            </a:pPr>
            <a:r>
              <a:rPr lang="de-CH" sz="2000" smtClean="0"/>
              <a:t>Grosse Antennen und Masten sind teuer</a:t>
            </a:r>
            <a:br>
              <a:rPr lang="de-CH" sz="2000" smtClean="0"/>
            </a:br>
            <a:endParaRPr lang="de-CH" sz="2000" smtClean="0"/>
          </a:p>
          <a:p>
            <a:pPr eaLnBrk="1" hangingPunct="1">
              <a:defRPr/>
            </a:pPr>
            <a:r>
              <a:rPr lang="de-CH" sz="2000" smtClean="0"/>
              <a:t>Schwierige Platzverhältnisse in der engen Schweiz, zu kleine Grundstücke z.B. für Low-Band-Antennen, Land zu teuer</a:t>
            </a:r>
            <a:br>
              <a:rPr lang="de-CH" sz="2000" smtClean="0"/>
            </a:br>
            <a:endParaRPr lang="de-CH" sz="2000" smtClean="0"/>
          </a:p>
          <a:p>
            <a:pPr eaLnBrk="1" hangingPunct="1">
              <a:defRPr/>
            </a:pPr>
            <a:r>
              <a:rPr lang="de-CH" sz="2000" smtClean="0"/>
              <a:t>Restriktive Bauvorschriften – haben oft mehr Einfluss auf die Gestaltung der Antenne als technische Erfordernisse</a:t>
            </a:r>
            <a:br>
              <a:rPr lang="de-CH" sz="2000" smtClean="0"/>
            </a:br>
            <a:endParaRPr lang="de-CH" sz="2000" smtClean="0"/>
          </a:p>
          <a:p>
            <a:pPr eaLnBrk="1" hangingPunct="1">
              <a:defRPr/>
            </a:pPr>
            <a:r>
              <a:rPr lang="de-CH" sz="2000" smtClean="0"/>
              <a:t>Kritische Eigentümer/Vermieter/Miteigentümer/Nachbarn/XYL "die Schönheit liegt im Auge des Betrachters…" und es soll auch "Inhouse-Antennenverbote" geben…</a:t>
            </a:r>
          </a:p>
          <a:p>
            <a:pPr eaLnBrk="1" hangingPunct="1">
              <a:defRPr/>
            </a:pPr>
            <a:endParaRPr lang="de-CH" sz="2000" smtClean="0"/>
          </a:p>
        </p:txBody>
      </p:sp>
      <p:sp>
        <p:nvSpPr>
          <p:cNvPr id="25603" name="Text Box 5"/>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idx="4294967295"/>
          </p:nvPr>
        </p:nvSpPr>
        <p:spPr/>
        <p:txBody>
          <a:bodyPr/>
          <a:lstStyle/>
          <a:p>
            <a:pPr eaLnBrk="1" hangingPunct="1">
              <a:defRPr/>
            </a:pPr>
            <a:r>
              <a:rPr lang="de-CH" sz="2400" dirty="0" smtClean="0"/>
              <a:t>2. Verfassungsmässige Grundlagen</a:t>
            </a:r>
            <a:endParaRPr lang="de-DE" sz="2400" dirty="0" smtClean="0"/>
          </a:p>
        </p:txBody>
      </p:sp>
      <p:sp>
        <p:nvSpPr>
          <p:cNvPr id="198659" name="Rectangle 3"/>
          <p:cNvSpPr>
            <a:spLocks noGrp="1" noChangeArrowheads="1"/>
          </p:cNvSpPr>
          <p:nvPr>
            <p:ph type="body" idx="4294967295"/>
          </p:nvPr>
        </p:nvSpPr>
        <p:spPr>
          <a:xfrm>
            <a:off x="1066800" y="1981200"/>
            <a:ext cx="7543800" cy="4876800"/>
          </a:xfrm>
        </p:spPr>
        <p:txBody>
          <a:bodyPr/>
          <a:lstStyle/>
          <a:p>
            <a:pPr marL="0" indent="0">
              <a:buFont typeface="Wingdings" pitchFamily="2" charset="2"/>
              <a:buNone/>
              <a:defRPr/>
            </a:pPr>
            <a:r>
              <a:rPr lang="de-CH" sz="2000" b="1" dirty="0"/>
              <a:t>Art. 16 </a:t>
            </a:r>
            <a:r>
              <a:rPr lang="de-CH" sz="2000" b="1" dirty="0" smtClean="0"/>
              <a:t>Bundesverfassung</a:t>
            </a:r>
          </a:p>
          <a:p>
            <a:pPr marL="0" indent="0">
              <a:buFont typeface="Wingdings" pitchFamily="2" charset="2"/>
              <a:buNone/>
              <a:defRPr/>
            </a:pPr>
            <a:r>
              <a:rPr lang="de-CH" sz="2000" b="1" dirty="0" smtClean="0"/>
              <a:t>Meinungs- </a:t>
            </a:r>
            <a:r>
              <a:rPr lang="de-CH" sz="2000" b="1" dirty="0"/>
              <a:t>und Informationsfreiheit</a:t>
            </a:r>
          </a:p>
          <a:p>
            <a:pPr marL="0" indent="0">
              <a:buFont typeface="Wingdings" pitchFamily="2" charset="2"/>
              <a:buNone/>
              <a:defRPr/>
            </a:pPr>
            <a:r>
              <a:rPr lang="de-CH" sz="2000" baseline="30000" dirty="0"/>
              <a:t>1</a:t>
            </a:r>
            <a:r>
              <a:rPr lang="de-CH" sz="2000" dirty="0"/>
              <a:t> Die Meinungs- und Informationsfreiheit ist gewährleistet.</a:t>
            </a:r>
          </a:p>
          <a:p>
            <a:pPr marL="0" indent="0">
              <a:buFont typeface="Wingdings" pitchFamily="2" charset="2"/>
              <a:buNone/>
              <a:defRPr/>
            </a:pPr>
            <a:r>
              <a:rPr lang="de-CH" sz="2000" baseline="30000" dirty="0"/>
              <a:t>2</a:t>
            </a:r>
            <a:r>
              <a:rPr lang="de-CH" sz="2000" dirty="0"/>
              <a:t> Jede Person hat das Recht, ihre Meinung frei zu bilden und sie ungehindert zu äussern und zu verbreiten.</a:t>
            </a:r>
          </a:p>
          <a:p>
            <a:pPr marL="0" indent="0">
              <a:buFont typeface="Wingdings" pitchFamily="2" charset="2"/>
              <a:buNone/>
              <a:defRPr/>
            </a:pPr>
            <a:r>
              <a:rPr lang="de-CH" sz="2000" baseline="30000" dirty="0"/>
              <a:t>3</a:t>
            </a:r>
            <a:r>
              <a:rPr lang="de-CH" sz="2000" dirty="0"/>
              <a:t> Jede Person hat das Recht, Informationen frei zu empfangen, aus allgemein zugänglichen Quellen zu beschaffen und zu verbreiten.</a:t>
            </a:r>
          </a:p>
          <a:p>
            <a:pPr marL="0" indent="0" eaLnBrk="1" hangingPunct="1">
              <a:buFont typeface="Wingdings" pitchFamily="2" charset="2"/>
              <a:buNone/>
              <a:defRPr/>
            </a:pPr>
            <a:endParaRPr lang="de-CH" sz="20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idx="4294967295"/>
          </p:nvPr>
        </p:nvSpPr>
        <p:spPr/>
        <p:txBody>
          <a:bodyPr/>
          <a:lstStyle/>
          <a:p>
            <a:pPr eaLnBrk="1" hangingPunct="1">
              <a:defRPr/>
            </a:pPr>
            <a:r>
              <a:rPr lang="de-CH" sz="2400" dirty="0" smtClean="0"/>
              <a:t>2. Verfassungsmässige Grundlagen</a:t>
            </a:r>
            <a:endParaRPr lang="de-DE" sz="2400" dirty="0" smtClean="0"/>
          </a:p>
        </p:txBody>
      </p:sp>
      <p:sp>
        <p:nvSpPr>
          <p:cNvPr id="198659" name="Rectangle 3"/>
          <p:cNvSpPr>
            <a:spLocks noGrp="1" noChangeArrowheads="1"/>
          </p:cNvSpPr>
          <p:nvPr>
            <p:ph type="body" idx="4294967295"/>
          </p:nvPr>
        </p:nvSpPr>
        <p:spPr>
          <a:xfrm>
            <a:off x="1066800" y="1981200"/>
            <a:ext cx="7543800" cy="4876800"/>
          </a:xfrm>
        </p:spPr>
        <p:txBody>
          <a:bodyPr/>
          <a:lstStyle/>
          <a:p>
            <a:pPr marL="0" indent="0">
              <a:buFont typeface="Wingdings" pitchFamily="2" charset="2"/>
              <a:buNone/>
            </a:pPr>
            <a:r>
              <a:rPr lang="de-CH" sz="2000" b="1" smtClean="0"/>
              <a:t>Art. 10 EMRK - Freiheit der Meinungsäusserung</a:t>
            </a:r>
          </a:p>
          <a:p>
            <a:pPr marL="0" indent="0">
              <a:buFont typeface="Wingdings" pitchFamily="2" charset="2"/>
              <a:buNone/>
            </a:pPr>
            <a:r>
              <a:rPr lang="de-CH" sz="2000" smtClean="0"/>
              <a:t>(1) Jede Person hat das Recht auf freie Meinungsäusserung. Dieses Recht schliesst die Meinungsfreiheit und die Freiheit ein, Informationen und Ideen ohne behördliche Eingriffe und ohne Rücksicht auf Staatsgrenzen zu empfangen und weiterzugeben. Dieser Artikel hindert die Staaten nicht, für Radio—, Fernseh— oder Kinounternehmen eine Genehmigung vorzuschreiben.</a:t>
            </a:r>
          </a:p>
          <a:p>
            <a:pPr marL="0" indent="0" eaLnBrk="1" hangingPunct="1">
              <a:buFont typeface="Wingdings" pitchFamily="2" charset="2"/>
              <a:buNone/>
            </a:pPr>
            <a:endParaRPr lang="de-CH" sz="20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idx="4294967295"/>
          </p:nvPr>
        </p:nvSpPr>
        <p:spPr/>
        <p:txBody>
          <a:bodyPr/>
          <a:lstStyle/>
          <a:p>
            <a:pPr eaLnBrk="1" hangingPunct="1">
              <a:defRPr/>
            </a:pPr>
            <a:r>
              <a:rPr lang="de-CH" sz="2400" dirty="0" smtClean="0"/>
              <a:t>2. Verfassungsmässige Grundlagen</a:t>
            </a:r>
            <a:endParaRPr lang="de-DE" sz="2400" dirty="0" smtClean="0"/>
          </a:p>
        </p:txBody>
      </p:sp>
      <p:sp>
        <p:nvSpPr>
          <p:cNvPr id="198659" name="Rectangle 3"/>
          <p:cNvSpPr>
            <a:spLocks noGrp="1" noChangeArrowheads="1"/>
          </p:cNvSpPr>
          <p:nvPr>
            <p:ph type="body" idx="4294967295"/>
          </p:nvPr>
        </p:nvSpPr>
        <p:spPr>
          <a:xfrm>
            <a:off x="1066800" y="1981200"/>
            <a:ext cx="7543800" cy="4876800"/>
          </a:xfrm>
        </p:spPr>
        <p:txBody>
          <a:bodyPr/>
          <a:lstStyle/>
          <a:p>
            <a:pPr marL="0" indent="0">
              <a:buFont typeface="Wingdings" pitchFamily="2" charset="2"/>
              <a:buNone/>
            </a:pPr>
            <a:r>
              <a:rPr lang="de-CH" sz="2000" b="1" smtClean="0"/>
              <a:t>Art. 10 Abs. 2 EMRK: Einschränkungen</a:t>
            </a:r>
          </a:p>
          <a:p>
            <a:pPr marL="0" indent="0">
              <a:buFont typeface="Wingdings" pitchFamily="2" charset="2"/>
              <a:buNone/>
            </a:pPr>
            <a:endParaRPr lang="de-CH" sz="2000" b="1" smtClean="0"/>
          </a:p>
          <a:p>
            <a:pPr marL="0" indent="0">
              <a:buFont typeface="Wingdings" pitchFamily="2" charset="2"/>
              <a:buNone/>
            </a:pPr>
            <a:r>
              <a:rPr lang="de-CH" sz="2000" smtClean="0"/>
              <a:t>(2) Die Ausübung dieser Freiheiten ist mit Pflichten und Verantwortung verbunden; sie kann daher Formvorschriften, Bedingungen, Einschränkungen oder Strafdrohungen unterworfen werden, die gesetzlich vorgesehen und in einer demokratischen Gesellschaft notwendig sind für die nationale Sicherheit, die territoriale Unversehrtheit oder die öffentliche Sicherheit, zur Aufrechterhaltung der Ordnung oder zur Verhütung von Straftaten, zum Schutz der Gesundheit oder der Moral, zum Schutz des guten Rufes oder der Rechte anderer, zur Verhinderung der Verbreitung vertraulicher Informationen oder zur Wahrung der Autorität und der Unparteilichkeit der Rechtsprechung.</a:t>
            </a:r>
          </a:p>
          <a:p>
            <a:pPr marL="0" indent="0">
              <a:buFont typeface="Wingdings" pitchFamily="2" charset="2"/>
              <a:buNone/>
            </a:pPr>
            <a:endParaRPr lang="de-CH" sz="2000" b="1"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idx="4294967295"/>
          </p:nvPr>
        </p:nvSpPr>
        <p:spPr/>
        <p:txBody>
          <a:bodyPr/>
          <a:lstStyle/>
          <a:p>
            <a:pPr eaLnBrk="1" hangingPunct="1">
              <a:defRPr/>
            </a:pPr>
            <a:r>
              <a:rPr lang="de-CH" sz="2400" dirty="0" smtClean="0"/>
              <a:t>2. Verfassungsmässige Grundlagen</a:t>
            </a:r>
            <a:endParaRPr lang="de-DE" sz="2400" dirty="0" smtClean="0"/>
          </a:p>
        </p:txBody>
      </p:sp>
      <p:sp>
        <p:nvSpPr>
          <p:cNvPr id="198659" name="Rectangle 3"/>
          <p:cNvSpPr>
            <a:spLocks noGrp="1" noChangeArrowheads="1"/>
          </p:cNvSpPr>
          <p:nvPr>
            <p:ph type="body" idx="4294967295"/>
          </p:nvPr>
        </p:nvSpPr>
        <p:spPr>
          <a:xfrm>
            <a:off x="1042988" y="1412875"/>
            <a:ext cx="7543800" cy="4876800"/>
          </a:xfrm>
        </p:spPr>
        <p:txBody>
          <a:bodyPr/>
          <a:lstStyle/>
          <a:p>
            <a:pPr marL="0" indent="0">
              <a:buFont typeface="Wingdings" pitchFamily="2" charset="2"/>
              <a:buNone/>
              <a:defRPr/>
            </a:pPr>
            <a:r>
              <a:rPr lang="de-CH" sz="2000" b="1" dirty="0" smtClean="0"/>
              <a:t>Das «</a:t>
            </a:r>
            <a:r>
              <a:rPr lang="de-CH" sz="2000" b="1" dirty="0" err="1" smtClean="0"/>
              <a:t>Autronic</a:t>
            </a:r>
            <a:r>
              <a:rPr lang="de-CH" sz="2000" b="1" dirty="0" smtClean="0"/>
              <a:t>»-Urteil des </a:t>
            </a:r>
            <a:r>
              <a:rPr lang="de-CH" sz="2000" b="1" dirty="0" err="1" smtClean="0"/>
              <a:t>EuGH</a:t>
            </a:r>
            <a:r>
              <a:rPr lang="de-CH" sz="2000" b="1" dirty="0" smtClean="0"/>
              <a:t> hat festgestellt, dass Antennen – soweit sie der Ausübung der Meinungsäusserungs- und Informationsfreiheit dienen – nur in Ausnahmefällen durch raumplanungsrechtliche Vorschriften verboten werden dürfen.</a:t>
            </a:r>
          </a:p>
          <a:p>
            <a:pPr marL="0" indent="0">
              <a:buFont typeface="Wingdings" pitchFamily="2" charset="2"/>
              <a:buNone/>
              <a:defRPr/>
            </a:pPr>
            <a:endParaRPr lang="de-CH" sz="2000" b="1" dirty="0"/>
          </a:p>
          <a:p>
            <a:pPr marL="0" indent="0">
              <a:buFont typeface="Wingdings" pitchFamily="2" charset="2"/>
              <a:buNone/>
              <a:defRPr/>
            </a:pPr>
            <a:r>
              <a:rPr lang="de-CH" sz="2000" i="1" dirty="0">
                <a:solidFill>
                  <a:srgbClr val="FFFF00"/>
                </a:solidFill>
              </a:rPr>
              <a:t>Private Antennen </a:t>
            </a:r>
            <a:r>
              <a:rPr lang="de-CH" sz="2000" i="1" dirty="0" smtClean="0">
                <a:solidFill>
                  <a:srgbClr val="FFFF00"/>
                </a:solidFill>
              </a:rPr>
              <a:t>geniessen also </a:t>
            </a:r>
            <a:r>
              <a:rPr lang="de-CH" sz="2000" i="1" dirty="0">
                <a:solidFill>
                  <a:srgbClr val="FFFF00"/>
                </a:solidFill>
              </a:rPr>
              <a:t>bisher den Schutz der Meinungsäusserungs- und Informationsfreiheit gemäss Art. 16 BV und Art. 10 </a:t>
            </a:r>
            <a:r>
              <a:rPr lang="de-CH" sz="2000" i="1" dirty="0" smtClean="0">
                <a:solidFill>
                  <a:srgbClr val="FFFF00"/>
                </a:solidFill>
              </a:rPr>
              <a:t>EMRK</a:t>
            </a:r>
          </a:p>
          <a:p>
            <a:pPr marL="0" indent="0">
              <a:buFont typeface="Wingdings" pitchFamily="2" charset="2"/>
              <a:buNone/>
              <a:defRPr/>
            </a:pPr>
            <a:endParaRPr lang="de-CH" sz="2000" i="1" dirty="0">
              <a:solidFill>
                <a:srgbClr val="FFFF00"/>
              </a:solidFill>
            </a:endParaRPr>
          </a:p>
          <a:p>
            <a:pPr marL="0" indent="0">
              <a:buFont typeface="Wingdings" pitchFamily="2" charset="2"/>
              <a:buNone/>
              <a:defRPr/>
            </a:pPr>
            <a:r>
              <a:rPr lang="de-CH" sz="2000" i="1" dirty="0" smtClean="0">
                <a:solidFill>
                  <a:srgbClr val="FFFF00"/>
                </a:solidFill>
              </a:rPr>
              <a:t>Durch den zunehmenden Ersatz des terrestrischen HF-Empfangs durch Kabel/Internet wird diese Position zunehmend schwieriger zu halten sein!</a:t>
            </a:r>
          </a:p>
          <a:p>
            <a:pPr marL="0" indent="0">
              <a:buFont typeface="Wingdings" pitchFamily="2" charset="2"/>
              <a:buNone/>
              <a:defRPr/>
            </a:pPr>
            <a:endParaRPr lang="de-CH" sz="2000" i="1" dirty="0">
              <a:solidFill>
                <a:srgbClr val="FFFF00"/>
              </a:solidFill>
            </a:endParaRPr>
          </a:p>
          <a:p>
            <a:pPr marL="0" indent="0">
              <a:buFont typeface="Wingdings" pitchFamily="2" charset="2"/>
              <a:buNone/>
              <a:defRPr/>
            </a:pPr>
            <a:r>
              <a:rPr lang="de-CH" sz="2000" i="1" dirty="0" smtClean="0">
                <a:solidFill>
                  <a:srgbClr val="FFFF00"/>
                </a:solidFill>
              </a:rPr>
              <a:t>Diese  Grundrechte gelten nur gegenüber dem Staat, keine Wirkung unter Privaten!</a:t>
            </a:r>
            <a:endParaRPr lang="de-CH" sz="2000" i="1" dirty="0">
              <a:solidFill>
                <a:srgbClr val="FFFF00"/>
              </a:solidFill>
            </a:endParaRPr>
          </a:p>
          <a:p>
            <a:pPr marL="0" indent="0">
              <a:buFont typeface="Wingdings" pitchFamily="2" charset="2"/>
              <a:buNone/>
              <a:defRPr/>
            </a:pPr>
            <a:r>
              <a:rPr lang="de-CH" sz="2000" b="1" i="1" dirty="0" smtClean="0">
                <a:solidFill>
                  <a:srgbClr val="FFFF00"/>
                </a:solidFill>
              </a:rPr>
              <a:t>  </a:t>
            </a:r>
            <a:endParaRPr lang="de-CH" sz="2000" b="1" i="1" dirty="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idx="4294967295"/>
          </p:nvPr>
        </p:nvSpPr>
        <p:spPr/>
        <p:txBody>
          <a:bodyPr/>
          <a:lstStyle/>
          <a:p>
            <a:pPr eaLnBrk="1" hangingPunct="1">
              <a:defRPr/>
            </a:pPr>
            <a:r>
              <a:rPr lang="de-CH" sz="2800" dirty="0"/>
              <a:t>3</a:t>
            </a:r>
            <a:r>
              <a:rPr lang="de-CH" sz="2800" dirty="0" smtClean="0"/>
              <a:t>. Das Eigentumsrecht</a:t>
            </a:r>
            <a:endParaRPr lang="de-DE" sz="2800" dirty="0" smtClean="0"/>
          </a:p>
        </p:txBody>
      </p:sp>
      <p:sp>
        <p:nvSpPr>
          <p:cNvPr id="198659" name="Rectangle 3"/>
          <p:cNvSpPr>
            <a:spLocks noGrp="1" noChangeArrowheads="1"/>
          </p:cNvSpPr>
          <p:nvPr>
            <p:ph type="body" idx="4294967295"/>
          </p:nvPr>
        </p:nvSpPr>
        <p:spPr>
          <a:xfrm>
            <a:off x="1042988" y="1484313"/>
            <a:ext cx="7543800" cy="4876800"/>
          </a:xfrm>
        </p:spPr>
        <p:txBody>
          <a:bodyPr/>
          <a:lstStyle/>
          <a:p>
            <a:pPr marL="0" indent="0" eaLnBrk="1" hangingPunct="1">
              <a:buFont typeface="Wingdings" pitchFamily="2" charset="2"/>
              <a:buNone/>
              <a:defRPr/>
            </a:pPr>
            <a:r>
              <a:rPr lang="de-CH" sz="2400" b="1" i="1" smtClean="0"/>
              <a:t>Das verflixte Eigentum…</a:t>
            </a:r>
          </a:p>
          <a:p>
            <a:pPr marL="0" indent="0" eaLnBrk="1" hangingPunct="1">
              <a:buFont typeface="Wingdings" pitchFamily="2" charset="2"/>
              <a:buNone/>
              <a:defRPr/>
            </a:pPr>
            <a:endParaRPr lang="de-CH" sz="2400" b="1" i="1" smtClean="0"/>
          </a:p>
          <a:p>
            <a:pPr marL="0" indent="0" eaLnBrk="1" hangingPunct="1">
              <a:buFont typeface="Wingdings" pitchFamily="2" charset="2"/>
              <a:buNone/>
              <a:defRPr/>
            </a:pPr>
            <a:r>
              <a:rPr lang="de-DE" sz="2400" b="1" i="1" smtClean="0"/>
              <a:t>Art. 26 BV: Eigentumsgarantie</a:t>
            </a:r>
            <a:endParaRPr lang="de-CH" sz="2400" b="1" i="1" smtClean="0"/>
          </a:p>
          <a:p>
            <a:pPr marL="0" indent="0">
              <a:buFont typeface="Wingdings" pitchFamily="2" charset="2"/>
              <a:buNone/>
              <a:defRPr/>
            </a:pPr>
            <a:r>
              <a:rPr lang="de-DE" sz="2000" smtClean="0"/>
              <a:t>Das Eigentum ist gewährleistet.</a:t>
            </a:r>
          </a:p>
          <a:p>
            <a:pPr marL="0" indent="0">
              <a:buFont typeface="Wingdings" pitchFamily="2" charset="2"/>
              <a:buNone/>
              <a:defRPr/>
            </a:pPr>
            <a:r>
              <a:rPr lang="de-DE" sz="2000" smtClean="0"/>
              <a:t>Enteignungen und Eigentumsbeschränkungen, die einer Enteignung gleichkommen, werden voll entschädigt.</a:t>
            </a:r>
          </a:p>
          <a:p>
            <a:pPr marL="0" indent="0">
              <a:buFont typeface="Wingdings" pitchFamily="2" charset="2"/>
              <a:buNone/>
              <a:defRPr/>
            </a:pPr>
            <a:endParaRPr lang="de-CH" sz="2000" smtClean="0"/>
          </a:p>
          <a:p>
            <a:pPr marL="0" indent="0">
              <a:buFont typeface="Wingdings" pitchFamily="2" charset="2"/>
              <a:buNone/>
              <a:defRPr/>
            </a:pPr>
            <a:r>
              <a:rPr lang="de-CH" sz="2400" b="1" i="1" smtClean="0"/>
              <a:t>Art. 641 ZGB: das Eigentum</a:t>
            </a:r>
          </a:p>
          <a:p>
            <a:pPr marL="0" indent="0">
              <a:buFont typeface="Wingdings" pitchFamily="2" charset="2"/>
              <a:buNone/>
              <a:defRPr/>
            </a:pPr>
            <a:r>
              <a:rPr lang="de-CH" sz="2000" smtClean="0"/>
              <a:t>Wer Eigentümer einer Sache ist, kann in den Schranken der Rechtsordnung über sie nach seinem Belieben verfügen.</a:t>
            </a:r>
          </a:p>
          <a:p>
            <a:pPr marL="0" indent="0">
              <a:buFont typeface="Wingdings" pitchFamily="2" charset="2"/>
              <a:buNone/>
              <a:defRPr/>
            </a:pPr>
            <a:r>
              <a:rPr lang="de-CH" sz="2000" smtClean="0"/>
              <a:t>Er hat das Recht, sie von jedem, der sie ihm vorenthält, herauszuverlangen und jede ungerechtfertigte Einwirkung abzuwehren.</a:t>
            </a:r>
          </a:p>
        </p:txBody>
      </p:sp>
      <p:sp>
        <p:nvSpPr>
          <p:cNvPr id="30723" name="Text Box 5"/>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idx="4294967295"/>
          </p:nvPr>
        </p:nvSpPr>
        <p:spPr/>
        <p:txBody>
          <a:bodyPr/>
          <a:lstStyle/>
          <a:p>
            <a:pPr eaLnBrk="1" hangingPunct="1">
              <a:defRPr/>
            </a:pPr>
            <a:r>
              <a:rPr lang="de-CH" sz="2800" dirty="0" smtClean="0"/>
              <a:t>3. Das Eigentum</a:t>
            </a:r>
            <a:endParaRPr lang="de-DE" sz="2800" dirty="0" smtClean="0"/>
          </a:p>
        </p:txBody>
      </p:sp>
      <p:sp>
        <p:nvSpPr>
          <p:cNvPr id="198659" name="Rectangle 3"/>
          <p:cNvSpPr>
            <a:spLocks noGrp="1" noChangeArrowheads="1"/>
          </p:cNvSpPr>
          <p:nvPr>
            <p:ph type="body" idx="4294967295"/>
          </p:nvPr>
        </p:nvSpPr>
        <p:spPr>
          <a:xfrm>
            <a:off x="1042988" y="1484313"/>
            <a:ext cx="7543800" cy="4876800"/>
          </a:xfrm>
        </p:spPr>
        <p:txBody>
          <a:bodyPr/>
          <a:lstStyle/>
          <a:p>
            <a:pPr marL="0" indent="0" eaLnBrk="1" hangingPunct="1">
              <a:buFont typeface="Wingdings" pitchFamily="2" charset="2"/>
              <a:buNone/>
              <a:defRPr/>
            </a:pPr>
            <a:r>
              <a:rPr lang="de-CH" sz="2400" b="1" i="1" dirty="0" smtClean="0"/>
              <a:t>Das verflixte Eigentum – Sonderrecht und Sondernutzung</a:t>
            </a:r>
          </a:p>
          <a:p>
            <a:pPr marL="0" indent="0" eaLnBrk="1" hangingPunct="1">
              <a:buFont typeface="Wingdings" pitchFamily="2" charset="2"/>
              <a:buNone/>
              <a:defRPr/>
            </a:pPr>
            <a:endParaRPr lang="de-CH" sz="2400" kern="1200" dirty="0"/>
          </a:p>
        </p:txBody>
      </p:sp>
      <p:sp>
        <p:nvSpPr>
          <p:cNvPr id="2" name="Rechteck 1"/>
          <p:cNvSpPr/>
          <p:nvPr/>
        </p:nvSpPr>
        <p:spPr>
          <a:xfrm>
            <a:off x="1187450" y="2492375"/>
            <a:ext cx="7632700" cy="4278313"/>
          </a:xfrm>
          <a:prstGeom prst="rect">
            <a:avLst/>
          </a:prstGeom>
        </p:spPr>
        <p:txBody>
          <a:bodyPr>
            <a:spAutoFit/>
          </a:bodyPr>
          <a:lstStyle/>
          <a:p>
            <a:pPr>
              <a:defRPr/>
            </a:pPr>
            <a:r>
              <a:rPr lang="de-CH" sz="2400" dirty="0"/>
              <a:t>Zum </a:t>
            </a:r>
            <a:r>
              <a:rPr lang="de-CH" sz="2400" dirty="0">
                <a:solidFill>
                  <a:srgbClr val="FFFF00"/>
                </a:solidFill>
                <a:effectLst>
                  <a:outerShdw blurRad="38100" dist="38100" dir="2700000" algn="tl">
                    <a:srgbClr val="000000"/>
                  </a:outerShdw>
                </a:effectLst>
              </a:rPr>
              <a:t>Sond</a:t>
            </a:r>
            <a:r>
              <a:rPr lang="de-CH" sz="2400" dirty="0">
                <a:solidFill>
                  <a:srgbClr val="FFFF00"/>
                </a:solidFill>
              </a:rPr>
              <a:t>errecht</a:t>
            </a:r>
            <a:r>
              <a:rPr lang="de-CH" sz="2400" dirty="0"/>
              <a:t> gehören die räumlich </a:t>
            </a:r>
            <a:r>
              <a:rPr lang="de-CH" sz="2400" dirty="0"/>
              <a:t>abgeschlossenen Stockwerkeinheiten </a:t>
            </a:r>
            <a:r>
              <a:rPr lang="de-CH" sz="2400" dirty="0"/>
              <a:t>sowie die </a:t>
            </a:r>
            <a:r>
              <a:rPr lang="de-CH" sz="2400" dirty="0"/>
              <a:t>dazugehörigen Nebenräume</a:t>
            </a:r>
            <a:r>
              <a:rPr lang="de-CH" sz="2400" dirty="0"/>
              <a:t>. Der jeweilige Eigentümer darf </a:t>
            </a:r>
            <a:r>
              <a:rPr lang="de-CH" sz="2400" dirty="0"/>
              <a:t>diese Räume </a:t>
            </a:r>
            <a:r>
              <a:rPr lang="de-CH" sz="2400" dirty="0"/>
              <a:t>ausschliesslich benutzen und innen ausbauen</a:t>
            </a:r>
            <a:r>
              <a:rPr lang="de-CH" sz="2400" dirty="0"/>
              <a:t>.</a:t>
            </a:r>
            <a:r>
              <a:rPr lang="de-CH" sz="800" dirty="0">
                <a:latin typeface="Trebuchet MS"/>
              </a:rPr>
              <a:t> </a:t>
            </a:r>
            <a:endParaRPr lang="de-CH" sz="800" dirty="0">
              <a:latin typeface="Trebuchet MS"/>
            </a:endParaRPr>
          </a:p>
          <a:p>
            <a:pPr>
              <a:defRPr/>
            </a:pPr>
            <a:endParaRPr lang="de-CH" sz="800" dirty="0">
              <a:latin typeface="Trebuchet MS"/>
            </a:endParaRPr>
          </a:p>
          <a:p>
            <a:pPr>
              <a:defRPr/>
            </a:pPr>
            <a:r>
              <a:rPr lang="de-CH" sz="2400" dirty="0">
                <a:latin typeface="Trebuchet MS"/>
              </a:rPr>
              <a:t>Durch </a:t>
            </a:r>
            <a:r>
              <a:rPr lang="de-CH" sz="2400" dirty="0">
                <a:latin typeface="Trebuchet MS"/>
              </a:rPr>
              <a:t>die Begründung von </a:t>
            </a:r>
            <a:r>
              <a:rPr lang="de-CH" sz="2400" dirty="0">
                <a:solidFill>
                  <a:srgbClr val="FFFF00"/>
                </a:solidFill>
                <a:latin typeface="Trebuchet MS"/>
              </a:rPr>
              <a:t>ausschliesslichen </a:t>
            </a:r>
            <a:r>
              <a:rPr lang="de-CH" sz="2400" dirty="0">
                <a:solidFill>
                  <a:srgbClr val="FFFF00"/>
                </a:solidFill>
                <a:latin typeface="Trebuchet MS"/>
              </a:rPr>
              <a:t>Nutzungsrechten</a:t>
            </a:r>
            <a:r>
              <a:rPr lang="de-CH" sz="2400" dirty="0">
                <a:latin typeface="Trebuchet MS"/>
              </a:rPr>
              <a:t> verzichtet </a:t>
            </a:r>
            <a:r>
              <a:rPr lang="de-CH" sz="2400" dirty="0">
                <a:latin typeface="Trebuchet MS"/>
              </a:rPr>
              <a:t>die </a:t>
            </a:r>
            <a:r>
              <a:rPr lang="de-CH" sz="2400" dirty="0">
                <a:latin typeface="Trebuchet MS"/>
              </a:rPr>
              <a:t>Stockwerk-</a:t>
            </a:r>
            <a:r>
              <a:rPr lang="de-CH" sz="2400" dirty="0" err="1">
                <a:latin typeface="Trebuchet MS"/>
              </a:rPr>
              <a:t>eigentümergemeinschaft</a:t>
            </a:r>
            <a:r>
              <a:rPr lang="de-CH" sz="2400" dirty="0">
                <a:latin typeface="Trebuchet MS"/>
              </a:rPr>
              <a:t>  auf </a:t>
            </a:r>
            <a:r>
              <a:rPr lang="de-CH" sz="2400" dirty="0">
                <a:latin typeface="Trebuchet MS"/>
              </a:rPr>
              <a:t>die Nutzung eines </a:t>
            </a:r>
            <a:r>
              <a:rPr lang="de-CH" sz="2400" dirty="0">
                <a:latin typeface="Trebuchet MS"/>
              </a:rPr>
              <a:t>gemeinschaftlichen Teils, z.B. Gartenfläche</a:t>
            </a:r>
            <a:endParaRPr lang="de-CH" sz="2400" dirty="0"/>
          </a:p>
          <a:p>
            <a:pPr>
              <a:defRPr/>
            </a:pPr>
            <a:endParaRPr lang="de-CH" sz="2400" dirty="0"/>
          </a:p>
          <a:p>
            <a:pPr>
              <a:defRPr/>
            </a:pPr>
            <a:endParaRPr lang="de-CH"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idx="4294967295"/>
          </p:nvPr>
        </p:nvSpPr>
        <p:spPr/>
        <p:txBody>
          <a:bodyPr/>
          <a:lstStyle/>
          <a:p>
            <a:pPr eaLnBrk="1" hangingPunct="1">
              <a:defRPr/>
            </a:pPr>
            <a:r>
              <a:rPr lang="de-CH" sz="2800" dirty="0"/>
              <a:t>3</a:t>
            </a:r>
            <a:r>
              <a:rPr lang="de-CH" sz="2800" dirty="0" smtClean="0"/>
              <a:t>. Das Eigentum</a:t>
            </a:r>
            <a:endParaRPr lang="de-DE" sz="2800" dirty="0" smtClean="0"/>
          </a:p>
        </p:txBody>
      </p:sp>
      <p:sp>
        <p:nvSpPr>
          <p:cNvPr id="198659" name="Rectangle 3"/>
          <p:cNvSpPr>
            <a:spLocks noGrp="1" noChangeArrowheads="1"/>
          </p:cNvSpPr>
          <p:nvPr>
            <p:ph type="body" idx="4294967295"/>
          </p:nvPr>
        </p:nvSpPr>
        <p:spPr>
          <a:xfrm>
            <a:off x="1042988" y="1484313"/>
            <a:ext cx="7543800" cy="4876800"/>
          </a:xfrm>
        </p:spPr>
        <p:txBody>
          <a:bodyPr/>
          <a:lstStyle/>
          <a:p>
            <a:pPr marL="0" indent="0" eaLnBrk="1" hangingPunct="1">
              <a:buFont typeface="Wingdings" pitchFamily="2" charset="2"/>
              <a:buNone/>
              <a:defRPr/>
            </a:pPr>
            <a:r>
              <a:rPr lang="de-CH" sz="2400" b="1" i="1" dirty="0" smtClean="0"/>
              <a:t>Das verflixte Eigentum – Sonderrecht und Sondernutzung (2)</a:t>
            </a:r>
          </a:p>
          <a:p>
            <a:pPr marL="0" indent="0" eaLnBrk="1" hangingPunct="1">
              <a:buFont typeface="Wingdings" pitchFamily="2" charset="2"/>
              <a:buNone/>
              <a:defRPr/>
            </a:pPr>
            <a:endParaRPr lang="de-CH" sz="1800" kern="1200" dirty="0" smtClean="0"/>
          </a:p>
          <a:p>
            <a:pPr marL="0" indent="0" eaLnBrk="1" hangingPunct="1">
              <a:buFont typeface="Wingdings" pitchFamily="2" charset="2"/>
              <a:buNone/>
              <a:defRPr/>
            </a:pPr>
            <a:r>
              <a:rPr lang="de-CH" sz="2000" kern="1200" dirty="0" smtClean="0"/>
              <a:t>Die </a:t>
            </a:r>
            <a:r>
              <a:rPr lang="de-CH" sz="2000" kern="1200" dirty="0"/>
              <a:t>Benutzung darf nur </a:t>
            </a:r>
            <a:r>
              <a:rPr lang="de-CH" sz="2000" kern="1200" dirty="0" smtClean="0"/>
              <a:t>im Rahmen </a:t>
            </a:r>
            <a:r>
              <a:rPr lang="de-CH" sz="2000" kern="1200" dirty="0"/>
              <a:t>des dafür vorgesehenen Zwecks erfolgen</a:t>
            </a:r>
            <a:r>
              <a:rPr lang="de-CH" sz="2000" kern="1200" dirty="0" smtClean="0"/>
              <a:t>. Unzulässig </a:t>
            </a:r>
            <a:r>
              <a:rPr lang="de-CH" sz="2000" kern="1200" dirty="0"/>
              <a:t>sind diesbezüglich jegliche Eingriffe </a:t>
            </a:r>
            <a:r>
              <a:rPr lang="de-CH" sz="2000" kern="1200" dirty="0" smtClean="0"/>
              <a:t>in die </a:t>
            </a:r>
            <a:r>
              <a:rPr lang="de-CH" sz="2000" kern="1200" dirty="0"/>
              <a:t>Substanz oder Funktionalität der zur </a:t>
            </a:r>
            <a:r>
              <a:rPr lang="de-CH" sz="2000" kern="1200" dirty="0" smtClean="0"/>
              <a:t>Nutzung überlassenen </a:t>
            </a:r>
            <a:r>
              <a:rPr lang="de-CH" sz="2000" kern="1200" dirty="0"/>
              <a:t>gemeinschaftlichen Gebäude- resp</a:t>
            </a:r>
            <a:r>
              <a:rPr lang="de-CH" sz="2000" kern="1200" dirty="0" smtClean="0"/>
              <a:t>. Grundstückteile</a:t>
            </a:r>
            <a:r>
              <a:rPr lang="de-CH" sz="2000" kern="1200" dirty="0"/>
              <a:t>. Auch Massnahmen, welche </a:t>
            </a:r>
            <a:r>
              <a:rPr lang="de-CH" sz="2000" kern="1200" dirty="0" smtClean="0"/>
              <a:t>eine Veränderung </a:t>
            </a:r>
            <a:r>
              <a:rPr lang="de-CH" sz="2000" kern="1200" dirty="0"/>
              <a:t>der äusseren Erscheinung der </a:t>
            </a:r>
            <a:r>
              <a:rPr lang="de-CH" sz="2000" kern="1200" dirty="0" smtClean="0"/>
              <a:t>Gesamtüberbauung zur </a:t>
            </a:r>
            <a:r>
              <a:rPr lang="de-CH" sz="2000" kern="1200" dirty="0"/>
              <a:t>Folge haben, sind nicht erlaubt.</a:t>
            </a:r>
          </a:p>
          <a:p>
            <a:pPr marL="0" indent="0" eaLnBrk="1" hangingPunct="1">
              <a:buFont typeface="Wingdings" pitchFamily="2" charset="2"/>
              <a:buNone/>
              <a:defRPr/>
            </a:pPr>
            <a:r>
              <a:rPr lang="de-CH" sz="2000" kern="1200" dirty="0"/>
              <a:t>Will der Nutzungsberechtigte gestalterische </a:t>
            </a:r>
            <a:r>
              <a:rPr lang="de-CH" sz="2000" kern="1200" dirty="0" smtClean="0"/>
              <a:t>Massnahmen vornehmen </a:t>
            </a:r>
            <a:r>
              <a:rPr lang="de-CH" sz="2000" kern="1200" dirty="0"/>
              <a:t>oder Einrichtungen anbringen</a:t>
            </a:r>
            <a:r>
              <a:rPr lang="de-CH" sz="2000" kern="1200" dirty="0" smtClean="0"/>
              <a:t>, so </a:t>
            </a:r>
            <a:r>
              <a:rPr lang="de-CH" sz="2000" kern="1200" dirty="0"/>
              <a:t>bedarf er immer der </a:t>
            </a:r>
            <a:r>
              <a:rPr lang="de-CH" sz="2000" kern="1200" dirty="0">
                <a:solidFill>
                  <a:srgbClr val="FFFF00"/>
                </a:solidFill>
              </a:rPr>
              <a:t>vorgängigen </a:t>
            </a:r>
            <a:r>
              <a:rPr lang="de-CH" sz="2000" kern="1200" dirty="0" smtClean="0">
                <a:solidFill>
                  <a:srgbClr val="FFFF00"/>
                </a:solidFill>
              </a:rPr>
              <a:t>ausdrücklichen Zustimmung </a:t>
            </a:r>
            <a:r>
              <a:rPr lang="de-CH" sz="2000" kern="1200" dirty="0">
                <a:solidFill>
                  <a:srgbClr val="FFFF00"/>
                </a:solidFill>
              </a:rPr>
              <a:t>durch die Gemeinschaft, </a:t>
            </a:r>
            <a:r>
              <a:rPr lang="de-CH" sz="2000" kern="1200" dirty="0"/>
              <a:t>da sich </a:t>
            </a:r>
            <a:r>
              <a:rPr lang="de-CH" sz="2000" kern="1200" dirty="0" smtClean="0"/>
              <a:t>das ausschliessliche </a:t>
            </a:r>
            <a:r>
              <a:rPr lang="de-CH" sz="2000" kern="1200" dirty="0"/>
              <a:t>Nutzungsrecht auf einen </a:t>
            </a:r>
            <a:r>
              <a:rPr lang="de-CH" sz="2000" kern="1200" dirty="0" smtClean="0"/>
              <a:t>gemeinschaftlichen Teil </a:t>
            </a:r>
            <a:r>
              <a:rPr lang="de-CH" sz="2000" kern="1200" dirty="0"/>
              <a:t>bezieht.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idx="4294967295"/>
          </p:nvPr>
        </p:nvSpPr>
        <p:spPr/>
        <p:txBody>
          <a:bodyPr/>
          <a:lstStyle/>
          <a:p>
            <a:pPr eaLnBrk="1" hangingPunct="1">
              <a:defRPr/>
            </a:pPr>
            <a:r>
              <a:rPr lang="de-DE" sz="2800" dirty="0" smtClean="0"/>
              <a:t>3. Das Eigentum</a:t>
            </a:r>
          </a:p>
        </p:txBody>
      </p:sp>
      <p:sp>
        <p:nvSpPr>
          <p:cNvPr id="198659" name="Rectangle 3"/>
          <p:cNvSpPr>
            <a:spLocks noGrp="1" noChangeArrowheads="1"/>
          </p:cNvSpPr>
          <p:nvPr>
            <p:ph type="body" idx="4294967295"/>
          </p:nvPr>
        </p:nvSpPr>
        <p:spPr>
          <a:xfrm>
            <a:off x="1042988" y="1484313"/>
            <a:ext cx="7543800" cy="4876800"/>
          </a:xfrm>
        </p:spPr>
        <p:txBody>
          <a:bodyPr/>
          <a:lstStyle/>
          <a:p>
            <a:pPr marL="0" indent="0" eaLnBrk="1" hangingPunct="1">
              <a:buFont typeface="Wingdings" pitchFamily="2" charset="2"/>
              <a:buNone/>
              <a:defRPr/>
            </a:pPr>
            <a:r>
              <a:rPr lang="de-CH" sz="2400" b="1" i="1" dirty="0" smtClean="0"/>
              <a:t>Das verflixte Eigentum – Sonderrecht und Sondernutzung (3)</a:t>
            </a:r>
          </a:p>
          <a:p>
            <a:pPr marL="0" indent="0" eaLnBrk="1" hangingPunct="1">
              <a:buFont typeface="Wingdings" pitchFamily="2" charset="2"/>
              <a:buNone/>
              <a:defRPr/>
            </a:pPr>
            <a:endParaRPr lang="de-CH" sz="2400" b="1" i="1" dirty="0" smtClean="0"/>
          </a:p>
          <a:p>
            <a:pPr marL="0" indent="0" eaLnBrk="1" hangingPunct="1">
              <a:buFont typeface="Wingdings" pitchFamily="2" charset="2"/>
              <a:buNone/>
              <a:defRPr/>
            </a:pPr>
            <a:r>
              <a:rPr lang="de-CH" sz="2400" kern="1200" dirty="0"/>
              <a:t>Unzulässig wäre dagegen beispielsweise das </a:t>
            </a:r>
            <a:r>
              <a:rPr lang="de-CH" sz="2400" kern="1200" dirty="0" smtClean="0"/>
              <a:t>Installieren und </a:t>
            </a:r>
            <a:r>
              <a:rPr lang="de-CH" sz="2400" kern="1200" dirty="0"/>
              <a:t>feste Verankern von Spielplatzgeräten,</a:t>
            </a:r>
          </a:p>
          <a:p>
            <a:pPr marL="0" indent="0" eaLnBrk="1" hangingPunct="1">
              <a:buFont typeface="Wingdings" pitchFamily="2" charset="2"/>
              <a:buNone/>
              <a:defRPr/>
            </a:pPr>
            <a:r>
              <a:rPr lang="de-CH" sz="2400" kern="1200" dirty="0"/>
              <a:t>das Erstellen eines Gartenhäuschens, das Anpflanzen</a:t>
            </a:r>
          </a:p>
          <a:p>
            <a:pPr marL="0" indent="0" eaLnBrk="1" hangingPunct="1">
              <a:buFont typeface="Wingdings" pitchFamily="2" charset="2"/>
              <a:buNone/>
              <a:defRPr/>
            </a:pPr>
            <a:r>
              <a:rPr lang="de-CH" sz="2400" kern="1200" dirty="0"/>
              <a:t>oder Beseitigen von Bäumen, das Anlegen eines</a:t>
            </a:r>
          </a:p>
          <a:p>
            <a:pPr marL="0" indent="0" eaLnBrk="1" hangingPunct="1">
              <a:buFont typeface="Wingdings" pitchFamily="2" charset="2"/>
              <a:buNone/>
              <a:defRPr/>
            </a:pPr>
            <a:r>
              <a:rPr lang="de-CH" sz="2400" kern="1200" dirty="0"/>
              <a:t>Biotops, das Aufstellen eines </a:t>
            </a:r>
            <a:r>
              <a:rPr lang="de-CH" sz="2400" kern="1200" dirty="0" err="1"/>
              <a:t>Cheminées</a:t>
            </a:r>
            <a:r>
              <a:rPr lang="de-CH" sz="2400" kern="1200" dirty="0"/>
              <a:t> sowie das</a:t>
            </a:r>
          </a:p>
          <a:p>
            <a:pPr marL="0" indent="0" eaLnBrk="1" hangingPunct="1">
              <a:buFont typeface="Wingdings" pitchFamily="2" charset="2"/>
              <a:buNone/>
              <a:defRPr/>
            </a:pPr>
            <a:r>
              <a:rPr lang="de-CH" sz="2400" kern="1200" dirty="0"/>
              <a:t>Einzäunen des Gartensitzplatzes</a:t>
            </a:r>
            <a:r>
              <a:rPr lang="de-CH" sz="1800" kern="1200" dirty="0"/>
              <a:t>.</a:t>
            </a:r>
            <a:endParaRPr lang="de-CH" sz="1800" kern="12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idx="4294967295"/>
          </p:nvPr>
        </p:nvSpPr>
        <p:spPr/>
        <p:txBody>
          <a:bodyPr/>
          <a:lstStyle/>
          <a:p>
            <a:pPr eaLnBrk="1" hangingPunct="1">
              <a:defRPr/>
            </a:pPr>
            <a:r>
              <a:rPr lang="de-DE" sz="2800" dirty="0" smtClean="0"/>
              <a:t>3. Das Eigentum</a:t>
            </a:r>
          </a:p>
        </p:txBody>
      </p:sp>
      <p:sp>
        <p:nvSpPr>
          <p:cNvPr id="198659" name="Rectangle 3"/>
          <p:cNvSpPr>
            <a:spLocks noGrp="1" noChangeArrowheads="1"/>
          </p:cNvSpPr>
          <p:nvPr>
            <p:ph type="body" idx="4294967295"/>
          </p:nvPr>
        </p:nvSpPr>
        <p:spPr>
          <a:xfrm>
            <a:off x="1042988" y="1484313"/>
            <a:ext cx="7543800" cy="4876800"/>
          </a:xfrm>
        </p:spPr>
        <p:txBody>
          <a:bodyPr/>
          <a:lstStyle/>
          <a:p>
            <a:pPr marL="0" indent="0" eaLnBrk="1" hangingPunct="1">
              <a:buFont typeface="Wingdings" pitchFamily="2" charset="2"/>
              <a:buNone/>
              <a:defRPr/>
            </a:pPr>
            <a:r>
              <a:rPr lang="de-CH" sz="2400" b="1" i="1" smtClean="0"/>
              <a:t>Das verflixte Eigentum…</a:t>
            </a:r>
          </a:p>
          <a:p>
            <a:pPr marL="0" indent="0" eaLnBrk="1" hangingPunct="1">
              <a:buFont typeface="Wingdings" pitchFamily="2" charset="2"/>
              <a:buNone/>
              <a:defRPr/>
            </a:pPr>
            <a:r>
              <a:rPr lang="de-DE" sz="2400" b="1" i="1" smtClean="0"/>
              <a:t>Art. 647 ZGB: Stockwerkeigentum, Umbauten zur Verschönerung oder Bequemlichkeit</a:t>
            </a:r>
          </a:p>
          <a:p>
            <a:pPr marL="0" indent="0" eaLnBrk="1" hangingPunct="1">
              <a:buFont typeface="Wingdings" pitchFamily="2" charset="2"/>
              <a:buNone/>
              <a:defRPr/>
            </a:pPr>
            <a:endParaRPr lang="de-CH" sz="2400" b="1" i="1" smtClean="0"/>
          </a:p>
        </p:txBody>
      </p:sp>
      <p:sp>
        <p:nvSpPr>
          <p:cNvPr id="34819" name="Text Box 5"/>
          <p:cNvSpPr txBox="1">
            <a:spLocks noChangeArrowheads="1"/>
          </p:cNvSpPr>
          <p:nvPr/>
        </p:nvSpPr>
        <p:spPr bwMode="auto">
          <a:xfrm>
            <a:off x="971550" y="2852738"/>
            <a:ext cx="7921625" cy="3294062"/>
          </a:xfrm>
          <a:prstGeom prst="rect">
            <a:avLst/>
          </a:prstGeom>
          <a:noFill/>
          <a:ln w="9525">
            <a:noFill/>
            <a:miter lim="800000"/>
            <a:headEnd/>
            <a:tailEnd/>
          </a:ln>
        </p:spPr>
        <p:txBody>
          <a:bodyPr>
            <a:spAutoFit/>
          </a:bodyPr>
          <a:lstStyle/>
          <a:p>
            <a:r>
              <a:rPr lang="de-CH"/>
              <a:t>Bauarbeiten, die lediglich der Verschönerung, der Ansehnlichkeit</a:t>
            </a:r>
          </a:p>
          <a:p>
            <a:r>
              <a:rPr lang="de-CH"/>
              <a:t>der Sache oder der Bequemlichkeit im Gebrauch dienen, dürfen nur</a:t>
            </a:r>
          </a:p>
          <a:p>
            <a:r>
              <a:rPr lang="de-CH"/>
              <a:t>mit </a:t>
            </a:r>
            <a:r>
              <a:rPr lang="de-CH">
                <a:solidFill>
                  <a:srgbClr val="FF0000"/>
                </a:solidFill>
              </a:rPr>
              <a:t>Zustimmung aller Miteigentümer</a:t>
            </a:r>
            <a:r>
              <a:rPr lang="de-CH"/>
              <a:t> ausgeführt werden.</a:t>
            </a:r>
          </a:p>
          <a:p>
            <a:endParaRPr lang="de-CH"/>
          </a:p>
          <a:p>
            <a:r>
              <a:rPr lang="de-CH"/>
              <a:t>Gilt leider auch für die Antenne des Funkamateurs und auch im Garten oder für die Dachterrasse, an der er allenfalls das alleinige Nutzungsrecht hat!</a:t>
            </a:r>
          </a:p>
          <a:p>
            <a:r>
              <a:rPr lang="de-CH"/>
              <a:t>Der Prozentsatz an frustrierten Psychopath(innen), pensionierten Lehrern, professionellen Besserwissern und Buchhaltern in Eigentumswohnungen ist überdurchschnittlich! Deshalb gilt: </a:t>
            </a:r>
          </a:p>
          <a:p>
            <a:r>
              <a:rPr lang="de-CH" sz="2400" b="1" i="1">
                <a:solidFill>
                  <a:srgbClr val="FF0000"/>
                </a:solidFill>
              </a:rPr>
              <a:t>Funkamateure, hütet Euch vor Eigentums-wohnungen, wenn Euch am Hobby etwas liegt!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lstStyle/>
          <a:p>
            <a:pPr eaLnBrk="1" hangingPunct="1">
              <a:defRPr/>
            </a:pPr>
            <a:r>
              <a:rPr lang="de-CH" sz="3200" b="0" i="1" smtClean="0"/>
              <a:t>Recht und Unrecht für Funkamateure</a:t>
            </a:r>
            <a:r>
              <a:rPr lang="de-CH" sz="4000" b="0" i="1" smtClean="0"/>
              <a:t/>
            </a:r>
            <a:br>
              <a:rPr lang="de-CH" sz="4000" b="0" i="1" smtClean="0"/>
            </a:br>
            <a:r>
              <a:rPr lang="de-CH" sz="2400" b="0" i="1" smtClean="0"/>
              <a:t>Funken am Steuer – ungeheuer?</a:t>
            </a:r>
            <a:endParaRPr lang="de-DE" sz="2400" b="0" i="1" smtClean="0"/>
          </a:p>
        </p:txBody>
      </p:sp>
      <p:sp>
        <p:nvSpPr>
          <p:cNvPr id="110595" name="Rectangle 3"/>
          <p:cNvSpPr>
            <a:spLocks noGrp="1" noChangeArrowheads="1"/>
          </p:cNvSpPr>
          <p:nvPr>
            <p:ph type="body" idx="4294967295"/>
          </p:nvPr>
        </p:nvSpPr>
        <p:spPr/>
        <p:txBody>
          <a:bodyPr/>
          <a:lstStyle/>
          <a:p>
            <a:pPr marL="176213" indent="-176213" eaLnBrk="1" hangingPunct="1">
              <a:lnSpc>
                <a:spcPct val="80000"/>
              </a:lnSpc>
              <a:buFont typeface="Wingdings" pitchFamily="2" charset="2"/>
              <a:buNone/>
              <a:defRPr/>
            </a:pPr>
            <a:r>
              <a:rPr lang="de-CH" sz="2400" smtClean="0"/>
              <a:t>Amateurfunk am Steuer…</a:t>
            </a:r>
          </a:p>
          <a:p>
            <a:pPr marL="176213" indent="-176213" eaLnBrk="1" hangingPunct="1">
              <a:lnSpc>
                <a:spcPct val="80000"/>
              </a:lnSpc>
              <a:buFont typeface="Wingdings" pitchFamily="2" charset="2"/>
              <a:buNone/>
              <a:defRPr/>
            </a:pPr>
            <a:endParaRPr lang="de-CH" sz="2400" smtClean="0"/>
          </a:p>
        </p:txBody>
      </p:sp>
      <p:sp>
        <p:nvSpPr>
          <p:cNvPr id="17411" name="Text Box 5"/>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pic>
        <p:nvPicPr>
          <p:cNvPr id="17412" name="Picture 6" descr="500x_the_ham_car"/>
          <p:cNvPicPr>
            <a:picLocks noChangeAspect="1" noChangeArrowheads="1"/>
          </p:cNvPicPr>
          <p:nvPr/>
        </p:nvPicPr>
        <p:blipFill>
          <a:blip r:embed="rId2"/>
          <a:srcRect/>
          <a:stretch>
            <a:fillRect/>
          </a:stretch>
        </p:blipFill>
        <p:spPr bwMode="auto">
          <a:xfrm>
            <a:off x="1042988" y="1844675"/>
            <a:ext cx="6408737" cy="458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idx="4294967295"/>
          </p:nvPr>
        </p:nvSpPr>
        <p:spPr/>
        <p:txBody>
          <a:bodyPr/>
          <a:lstStyle/>
          <a:p>
            <a:pPr eaLnBrk="1" hangingPunct="1">
              <a:defRPr/>
            </a:pPr>
            <a:r>
              <a:rPr lang="de-DE" sz="2800" dirty="0" smtClean="0"/>
              <a:t>3. Das Eigentum</a:t>
            </a:r>
          </a:p>
        </p:txBody>
      </p:sp>
      <p:sp>
        <p:nvSpPr>
          <p:cNvPr id="35842" name="Rectangle 3"/>
          <p:cNvSpPr>
            <a:spLocks noGrp="1" noChangeArrowheads="1"/>
          </p:cNvSpPr>
          <p:nvPr>
            <p:ph type="body" idx="4294967295"/>
          </p:nvPr>
        </p:nvSpPr>
        <p:spPr>
          <a:xfrm>
            <a:off x="971550" y="3213100"/>
            <a:ext cx="7543800" cy="4876800"/>
          </a:xfrm>
          <a:noFill/>
        </p:spPr>
        <p:txBody>
          <a:bodyPr/>
          <a:lstStyle/>
          <a:p>
            <a:pPr marL="0" indent="0">
              <a:buFont typeface="Wingdings" pitchFamily="2" charset="2"/>
              <a:buNone/>
            </a:pPr>
            <a:r>
              <a:rPr lang="de-CH" sz="2000" smtClean="0">
                <a:effectLst/>
              </a:rPr>
              <a:t>OR Art. 260a</a:t>
            </a:r>
          </a:p>
          <a:p>
            <a:pPr marL="0" indent="0">
              <a:buFont typeface="Wingdings" pitchFamily="2" charset="2"/>
              <a:buNone/>
            </a:pPr>
            <a:endParaRPr lang="de-CH" sz="2000" smtClean="0">
              <a:effectLst/>
            </a:endParaRPr>
          </a:p>
          <a:p>
            <a:pPr marL="0" indent="0">
              <a:buFont typeface="Wingdings" pitchFamily="2" charset="2"/>
              <a:buNone/>
            </a:pPr>
            <a:r>
              <a:rPr lang="de-CH" sz="2000" smtClean="0">
                <a:effectLst/>
              </a:rPr>
              <a:t>Der Mieter kann Erneuerungen und Änderungen an der Sache nur vornehmen, wenn der Vermieter schriftlich zugestimmt hat.</a:t>
            </a:r>
          </a:p>
          <a:p>
            <a:pPr marL="0" indent="0">
              <a:buFont typeface="Wingdings" pitchFamily="2" charset="2"/>
              <a:buNone/>
            </a:pPr>
            <a:endParaRPr lang="de-CH" sz="2000" smtClean="0">
              <a:effectLst/>
            </a:endParaRPr>
          </a:p>
          <a:p>
            <a:pPr marL="0" indent="0">
              <a:buFont typeface="Wingdings" pitchFamily="2" charset="2"/>
              <a:buNone/>
            </a:pPr>
            <a:r>
              <a:rPr lang="de-CH" sz="2000" smtClean="0">
                <a:effectLst/>
              </a:rPr>
              <a:t>Hat der Vermieter zugestimmt, so kann er die Wiederherstellung des früheren Zustandes nur verlangen, wenn dies schriftlich vereinbart worden ist.</a:t>
            </a:r>
          </a:p>
        </p:txBody>
      </p:sp>
      <p:sp>
        <p:nvSpPr>
          <p:cNvPr id="35843" name="Text Box 5"/>
          <p:cNvSpPr txBox="1">
            <a:spLocks noChangeArrowheads="1"/>
          </p:cNvSpPr>
          <p:nvPr/>
        </p:nvSpPr>
        <p:spPr bwMode="auto">
          <a:xfrm>
            <a:off x="971550" y="2060575"/>
            <a:ext cx="7921625" cy="822325"/>
          </a:xfrm>
          <a:prstGeom prst="rect">
            <a:avLst/>
          </a:prstGeom>
          <a:noFill/>
          <a:ln w="9525">
            <a:noFill/>
            <a:miter lim="800000"/>
            <a:headEnd/>
            <a:tailEnd/>
          </a:ln>
        </p:spPr>
        <p:txBody>
          <a:bodyPr>
            <a:spAutoFit/>
          </a:bodyPr>
          <a:lstStyle/>
          <a:p>
            <a:r>
              <a:rPr lang="de-CH" sz="2400" b="1" i="1">
                <a:solidFill>
                  <a:srgbClr val="FF0000"/>
                </a:solidFill>
              </a:rPr>
              <a:t>Aber auch die Situation in Mietwohnungen ist nicht besser!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idx="4294967295"/>
          </p:nvPr>
        </p:nvSpPr>
        <p:spPr/>
        <p:txBody>
          <a:bodyPr/>
          <a:lstStyle/>
          <a:p>
            <a:pPr eaLnBrk="1" hangingPunct="1">
              <a:defRPr/>
            </a:pPr>
            <a:r>
              <a:rPr lang="de-DE" sz="2800" dirty="0" smtClean="0"/>
              <a:t>3. Das Eigentum</a:t>
            </a:r>
          </a:p>
        </p:txBody>
      </p:sp>
      <p:sp>
        <p:nvSpPr>
          <p:cNvPr id="36866" name="Text Box 5"/>
          <p:cNvSpPr txBox="1">
            <a:spLocks noChangeArrowheads="1"/>
          </p:cNvSpPr>
          <p:nvPr/>
        </p:nvSpPr>
        <p:spPr bwMode="auto">
          <a:xfrm>
            <a:off x="971550" y="1341438"/>
            <a:ext cx="7921625" cy="5262562"/>
          </a:xfrm>
          <a:prstGeom prst="rect">
            <a:avLst/>
          </a:prstGeom>
          <a:noFill/>
          <a:ln w="9525">
            <a:noFill/>
            <a:miter lim="800000"/>
            <a:headEnd/>
            <a:tailEnd/>
          </a:ln>
        </p:spPr>
        <p:txBody>
          <a:bodyPr>
            <a:spAutoFit/>
          </a:bodyPr>
          <a:lstStyle/>
          <a:p>
            <a:r>
              <a:rPr lang="de-CH" sz="2400" b="1" i="1">
                <a:solidFill>
                  <a:srgbClr val="FFFF00"/>
                </a:solidFill>
              </a:rPr>
              <a:t>Das bedeutet: </a:t>
            </a:r>
          </a:p>
          <a:p>
            <a:endParaRPr lang="de-CH" sz="2400" b="1" i="1">
              <a:solidFill>
                <a:srgbClr val="FFFF00"/>
              </a:solidFill>
            </a:endParaRPr>
          </a:p>
          <a:p>
            <a:r>
              <a:rPr lang="de-CH" sz="2400" b="1" i="1">
                <a:solidFill>
                  <a:srgbClr val="FFFF00"/>
                </a:solidFill>
              </a:rPr>
              <a:t>erster Schritt in einem «offiziellen» Antennenprojekt muss die Einholung der Zustimmung des Hauseigentümers oder der Angehörigen der Stockwerkeigentümer-gemeinschaft sein! </a:t>
            </a:r>
          </a:p>
          <a:p>
            <a:endParaRPr lang="de-CH" sz="2400" b="1" i="1">
              <a:solidFill>
                <a:srgbClr val="FFFF00"/>
              </a:solidFill>
            </a:endParaRPr>
          </a:p>
          <a:p>
            <a:r>
              <a:rPr lang="de-CH" sz="2400" b="1" i="1">
                <a:solidFill>
                  <a:srgbClr val="FFFF00"/>
                </a:solidFill>
              </a:rPr>
              <a:t>Damit sind leider viele solcher Projekte schon gestorben, bevor sie überhaupt aufgegleist worden sind…</a:t>
            </a:r>
          </a:p>
          <a:p>
            <a:endParaRPr lang="de-CH" sz="2400" b="1" i="1">
              <a:solidFill>
                <a:srgbClr val="FFFF00"/>
              </a:solidFill>
            </a:endParaRPr>
          </a:p>
          <a:p>
            <a:r>
              <a:rPr lang="de-CH" sz="2400" b="1" i="1">
                <a:solidFill>
                  <a:srgbClr val="FFFF00"/>
                </a:solidFill>
              </a:rPr>
              <a:t>Kein «Recht auf Antenne» gegenüber Privateigentum!</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idx="4294967295"/>
          </p:nvPr>
        </p:nvSpPr>
        <p:spPr>
          <a:xfrm>
            <a:off x="1000125" y="138113"/>
            <a:ext cx="7543800" cy="1431925"/>
          </a:xfrm>
        </p:spPr>
        <p:txBody>
          <a:bodyPr/>
          <a:lstStyle/>
          <a:p>
            <a:pPr eaLnBrk="1" hangingPunct="1">
              <a:defRPr/>
            </a:pPr>
            <a:r>
              <a:rPr lang="de-CH" sz="2800" dirty="0"/>
              <a:t>4</a:t>
            </a:r>
            <a:r>
              <a:rPr lang="de-CH" sz="2800" dirty="0" smtClean="0"/>
              <a:t>. Einige Tricks und Kniffe…</a:t>
            </a:r>
            <a:endParaRPr lang="de-DE" sz="2800" dirty="0" smtClean="0"/>
          </a:p>
        </p:txBody>
      </p:sp>
      <p:sp>
        <p:nvSpPr>
          <p:cNvPr id="37890" name="Rectangle 3"/>
          <p:cNvSpPr>
            <a:spLocks noGrp="1" noChangeArrowheads="1"/>
          </p:cNvSpPr>
          <p:nvPr>
            <p:ph type="body" idx="4294967295"/>
          </p:nvPr>
        </p:nvSpPr>
        <p:spPr>
          <a:xfrm>
            <a:off x="900113" y="1196975"/>
            <a:ext cx="7543800" cy="4876800"/>
          </a:xfrm>
          <a:noFill/>
        </p:spPr>
        <p:txBody>
          <a:bodyPr/>
          <a:lstStyle/>
          <a:p>
            <a:pPr marL="269875" indent="-269875">
              <a:buFont typeface="Wingdings" pitchFamily="2" charset="2"/>
              <a:buNone/>
            </a:pPr>
            <a:r>
              <a:rPr lang="de-CH" sz="2000" smtClean="0">
                <a:effectLst/>
              </a:rPr>
              <a:t>Wie komme ich trotzdem zu einer Antennenbewilligung – </a:t>
            </a:r>
          </a:p>
          <a:p>
            <a:pPr marL="269875" indent="-269875">
              <a:buFont typeface="Wingdings" pitchFamily="2" charset="2"/>
              <a:buNone/>
            </a:pPr>
            <a:r>
              <a:rPr lang="de-CH" sz="2000" smtClean="0">
                <a:effectLst/>
              </a:rPr>
              <a:t>Tricks und Kniffe…</a:t>
            </a:r>
          </a:p>
          <a:p>
            <a:pPr marL="269875" indent="-269875">
              <a:buFont typeface="Wingdings" pitchFamily="2" charset="2"/>
              <a:buNone/>
            </a:pPr>
            <a:endParaRPr lang="de-CH" sz="2000" smtClean="0">
              <a:effectLst/>
            </a:endParaRPr>
          </a:p>
          <a:p>
            <a:pPr marL="269875" indent="-269875"/>
            <a:r>
              <a:rPr lang="de-CH" sz="2000" smtClean="0">
                <a:effectLst/>
              </a:rPr>
              <a:t> Ist man bei einem neuen Projekt für Eigentumswohnungen der erste, rasch entschlossene Käufer, so kann man allenfalls verlangen, dass die Möglichkeit des Baus einer Amateurfunkantenne zugunsten seiner eigenen Wohnung ins Reglement für die Stockwerkeigentümer aufgenommen wird. Die Immobiliendealer sind froh, wenn der Plunder möglichst rasch verkauft ist! </a:t>
            </a:r>
          </a:p>
          <a:p>
            <a:pPr marL="269875" indent="-269875"/>
            <a:endParaRPr lang="de-CH" sz="2000" smtClean="0">
              <a:effectLst/>
            </a:endParaRPr>
          </a:p>
          <a:p>
            <a:pPr marL="269875" indent="-269875"/>
            <a:r>
              <a:rPr lang="de-CH" sz="2000" smtClean="0">
                <a:effectLst/>
              </a:rPr>
              <a:t>Teure Neubauwohnungen stehen teilweise länger leer, besonders wenn sie etwas an peripherer Lage liegen und die Vermieter sind oft froh, wenn sie einen "Dummen" finden der die Wohnung nimmt - selbstverständlich nur mit Antennengenehmigung! Das gilt auch für die Vermietung von Einfamilienhäusern, die oft schwierig ist. </a:t>
            </a:r>
          </a:p>
        </p:txBody>
      </p:sp>
      <p:sp>
        <p:nvSpPr>
          <p:cNvPr id="37891" name="Text Box 5"/>
          <p:cNvSpPr txBox="1">
            <a:spLocks noChangeArrowheads="1"/>
          </p:cNvSpPr>
          <p:nvPr/>
        </p:nvSpPr>
        <p:spPr bwMode="auto">
          <a:xfrm>
            <a:off x="900113" y="1341438"/>
            <a:ext cx="7921625" cy="457200"/>
          </a:xfrm>
          <a:prstGeom prst="rect">
            <a:avLst/>
          </a:prstGeom>
          <a:noFill/>
          <a:ln w="9525">
            <a:noFill/>
            <a:miter lim="800000"/>
            <a:headEnd/>
            <a:tailEnd/>
          </a:ln>
        </p:spPr>
        <p:txBody>
          <a:bodyPr>
            <a:spAutoFit/>
          </a:bodyPr>
          <a:lstStyle/>
          <a:p>
            <a:endParaRPr lang="en-US" sz="2400" b="1" i="1">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idx="4294967295"/>
          </p:nvPr>
        </p:nvSpPr>
        <p:spPr>
          <a:xfrm>
            <a:off x="1089025" y="-90488"/>
            <a:ext cx="7543800" cy="1431926"/>
          </a:xfrm>
        </p:spPr>
        <p:txBody>
          <a:bodyPr/>
          <a:lstStyle/>
          <a:p>
            <a:pPr eaLnBrk="1" hangingPunct="1">
              <a:defRPr/>
            </a:pPr>
            <a:r>
              <a:rPr lang="de-DE" sz="2800" dirty="0" smtClean="0"/>
              <a:t>4. Einige Tricks und Kniffe…</a:t>
            </a:r>
          </a:p>
        </p:txBody>
      </p:sp>
      <p:sp>
        <p:nvSpPr>
          <p:cNvPr id="38914" name="Rectangle 3"/>
          <p:cNvSpPr>
            <a:spLocks noGrp="1" noChangeArrowheads="1"/>
          </p:cNvSpPr>
          <p:nvPr>
            <p:ph type="body" idx="4294967295"/>
          </p:nvPr>
        </p:nvSpPr>
        <p:spPr>
          <a:xfrm>
            <a:off x="900113" y="1196975"/>
            <a:ext cx="7543800" cy="5111750"/>
          </a:xfrm>
          <a:noFill/>
        </p:spPr>
        <p:txBody>
          <a:bodyPr/>
          <a:lstStyle/>
          <a:p>
            <a:pPr marL="269875" indent="-269875">
              <a:buFont typeface="Wingdings" pitchFamily="2" charset="2"/>
              <a:buNone/>
            </a:pPr>
            <a:r>
              <a:rPr lang="de-CH" sz="2000" smtClean="0">
                <a:effectLst/>
              </a:rPr>
              <a:t>Wie komme ich trotzdem zu einer Antennenbewilligung ?</a:t>
            </a:r>
          </a:p>
          <a:p>
            <a:pPr marL="269875" indent="-269875">
              <a:buFont typeface="Wingdings" pitchFamily="2" charset="2"/>
              <a:buNone/>
            </a:pPr>
            <a:endParaRPr lang="de-CH" sz="2000" smtClean="0">
              <a:effectLst/>
            </a:endParaRPr>
          </a:p>
          <a:p>
            <a:pPr marL="269875" indent="-269875"/>
            <a:r>
              <a:rPr lang="de-CH" sz="2000" smtClean="0">
                <a:effectLst/>
              </a:rPr>
              <a:t>Kennt man allenfalls einen OM mit Antenne, dessen Wohnung man mit samt der Antenne übernehmen könnte?</a:t>
            </a:r>
          </a:p>
          <a:p>
            <a:pPr marL="269875" indent="-269875"/>
            <a:endParaRPr lang="de-CH" sz="2000" smtClean="0">
              <a:effectLst/>
            </a:endParaRPr>
          </a:p>
          <a:p>
            <a:pPr marL="269875" indent="-269875"/>
            <a:r>
              <a:rPr lang="de-CH" sz="2000" smtClean="0">
                <a:effectLst/>
              </a:rPr>
              <a:t>Ansonsten geht es nur mit viel Ueberzeugungsarbeit:</a:t>
            </a:r>
          </a:p>
          <a:p>
            <a:pPr marL="269875" indent="-269875">
              <a:buFont typeface="Wingdings" pitchFamily="2" charset="2"/>
              <a:buNone/>
            </a:pPr>
            <a:r>
              <a:rPr lang="de-CH" sz="2000" smtClean="0">
                <a:effectLst/>
              </a:rPr>
              <a:t>		- fachgerechte Montage evt. durch Fachgeschäft</a:t>
            </a:r>
          </a:p>
          <a:p>
            <a:pPr marL="269875" indent="-269875">
              <a:buFont typeface="Wingdings" pitchFamily="2" charset="2"/>
              <a:buNone/>
            </a:pPr>
            <a:r>
              <a:rPr lang="de-CH" sz="2000" smtClean="0">
                <a:effectLst/>
              </a:rPr>
              <a:t>		- Haftpflichtversicherung für Schäden z.B. am Dach</a:t>
            </a:r>
          </a:p>
          <a:p>
            <a:pPr marL="269875" indent="-269875">
              <a:buFont typeface="Wingdings" pitchFamily="2" charset="2"/>
              <a:buNone/>
            </a:pPr>
            <a:r>
              <a:rPr lang="de-CH" sz="2000" smtClean="0">
                <a:effectLst/>
              </a:rPr>
              <a:t>		- unauffällige Gestaltung, sorgfältige und diskrete</a:t>
            </a:r>
            <a:br>
              <a:rPr lang="de-CH" sz="2000" smtClean="0">
                <a:effectLst/>
              </a:rPr>
            </a:br>
            <a:r>
              <a:rPr lang="de-CH" sz="2000" smtClean="0">
                <a:effectLst/>
              </a:rPr>
              <a:t>	  Kabelführung, Blitzschutz, Störungsbeseitigung usw.</a:t>
            </a:r>
          </a:p>
          <a:p>
            <a:pPr marL="269875" indent="-269875">
              <a:buFont typeface="Wingdings" pitchFamily="2" charset="2"/>
              <a:buNone/>
            </a:pPr>
            <a:r>
              <a:rPr lang="de-CH" sz="2000" smtClean="0">
                <a:effectLst/>
              </a:rPr>
              <a:t>		- evt. Entschädigung anbieten</a:t>
            </a:r>
            <a:br>
              <a:rPr lang="de-CH" sz="2000" smtClean="0">
                <a:effectLst/>
              </a:rPr>
            </a:br>
            <a:r>
              <a:rPr lang="de-CH" sz="2000" smtClean="0">
                <a:effectLst/>
              </a:rPr>
              <a:t>denn:</a:t>
            </a:r>
            <a:br>
              <a:rPr lang="de-CH" sz="2000" smtClean="0">
                <a:effectLst/>
              </a:rPr>
            </a:br>
            <a:r>
              <a:rPr lang="de-CH" sz="2000" i="1" smtClean="0">
                <a:solidFill>
                  <a:srgbClr val="FF0000"/>
                </a:solidFill>
                <a:effectLst/>
              </a:rPr>
              <a:t>Der Vermieter handelt sich mit einer Antenne grundsätzlich nur Aerger ein (Schäden an der Liegenschaft, motzende Mieter  und Nachbarn wegen Störungen, Umtriebe mit dem Baugesuch usw.)</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idx="4294967295"/>
          </p:nvPr>
        </p:nvSpPr>
        <p:spPr>
          <a:xfrm>
            <a:off x="1116013" y="-171450"/>
            <a:ext cx="7543800" cy="1431925"/>
          </a:xfrm>
        </p:spPr>
        <p:txBody>
          <a:bodyPr/>
          <a:lstStyle/>
          <a:p>
            <a:pPr eaLnBrk="1" hangingPunct="1">
              <a:defRPr/>
            </a:pPr>
            <a:r>
              <a:rPr lang="de-CH" sz="2800" dirty="0" smtClean="0"/>
              <a:t>5. </a:t>
            </a:r>
            <a:r>
              <a:rPr lang="de-CH" sz="2800" dirty="0"/>
              <a:t>k</a:t>
            </a:r>
            <a:r>
              <a:rPr lang="de-CH" sz="2800" dirty="0" smtClean="0"/>
              <a:t>leines </a:t>
            </a:r>
            <a:r>
              <a:rPr lang="de-CH" sz="2800" dirty="0" err="1" smtClean="0"/>
              <a:t>Argumentarium</a:t>
            </a:r>
            <a:endParaRPr lang="de-DE" sz="2800" dirty="0" smtClean="0"/>
          </a:p>
        </p:txBody>
      </p:sp>
      <p:sp>
        <p:nvSpPr>
          <p:cNvPr id="39938" name="Rectangle 3"/>
          <p:cNvSpPr>
            <a:spLocks noGrp="1" noChangeArrowheads="1"/>
          </p:cNvSpPr>
          <p:nvPr>
            <p:ph type="body" idx="4294967295"/>
          </p:nvPr>
        </p:nvSpPr>
        <p:spPr>
          <a:xfrm>
            <a:off x="827088" y="1412875"/>
            <a:ext cx="7543800" cy="5021263"/>
          </a:xfrm>
          <a:noFill/>
        </p:spPr>
        <p:txBody>
          <a:bodyPr/>
          <a:lstStyle/>
          <a:p>
            <a:pPr marL="269875" indent="-269875"/>
            <a:r>
              <a:rPr lang="de-CH" sz="2000" smtClean="0">
                <a:effectLst/>
              </a:rPr>
              <a:t>Gutes Verhältnis zu Nachbarn zahlt sich aus, Projekt vorstellen und erklären – kann Einsprachen verhindern!</a:t>
            </a:r>
            <a:br>
              <a:rPr lang="de-CH" sz="2000" smtClean="0">
                <a:effectLst/>
              </a:rPr>
            </a:br>
            <a:endParaRPr lang="de-CH" sz="2000" smtClean="0">
              <a:effectLst/>
            </a:endParaRPr>
          </a:p>
          <a:p>
            <a:pPr marL="269875" indent="-269875"/>
            <a:r>
              <a:rPr lang="de-CH" sz="2000" smtClean="0">
                <a:effectLst/>
              </a:rPr>
              <a:t>Strahlung: kein Vergleich mit Mobilfunkantennen, da kein 24h-Betrieb, nur wenige Minuten/Tag auf Sendung, Grenzwerte der NISV müssen eingehalten werden, keine gepulsten Aussendungen</a:t>
            </a:r>
            <a:br>
              <a:rPr lang="de-CH" sz="2000" smtClean="0">
                <a:effectLst/>
              </a:rPr>
            </a:br>
            <a:endParaRPr lang="de-CH" sz="2000" smtClean="0">
              <a:effectLst/>
            </a:endParaRPr>
          </a:p>
          <a:p>
            <a:pPr marL="269875" indent="-269875"/>
            <a:r>
              <a:rPr lang="de-CH" sz="2000" smtClean="0">
                <a:effectLst/>
              </a:rPr>
              <a:t>Strahlungsbelastung im eigenen Haushalt ist höher durch DECT-Telefone, W-LAN oder eigene Mobiltelefone</a:t>
            </a:r>
          </a:p>
          <a:p>
            <a:pPr marL="269875" indent="-269875"/>
            <a:endParaRPr lang="de-CH" sz="2000" smtClean="0">
              <a:effectLst/>
            </a:endParaRPr>
          </a:p>
          <a:p>
            <a:pPr marL="269875" indent="-269875"/>
            <a:r>
              <a:rPr lang="de-CH" sz="2000" i="1" smtClean="0">
                <a:solidFill>
                  <a:srgbClr val="FFFF00"/>
                </a:solidFill>
                <a:effectLst/>
              </a:rPr>
              <a:t>Funkamateure und Nachbarn haben ein gemeinsames Interesse:  ein sauberes elektromagnetisches Spektrum, die Antenne dient auch zum Aufspüren/Eliminieren versteckter Strahlungsquellen!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idx="4294967295"/>
          </p:nvPr>
        </p:nvSpPr>
        <p:spPr>
          <a:xfrm>
            <a:off x="1116013" y="-171450"/>
            <a:ext cx="7543800" cy="1431925"/>
          </a:xfrm>
        </p:spPr>
        <p:txBody>
          <a:bodyPr/>
          <a:lstStyle/>
          <a:p>
            <a:pPr eaLnBrk="1" hangingPunct="1">
              <a:defRPr/>
            </a:pPr>
            <a:r>
              <a:rPr lang="de-CH" sz="2800" dirty="0" smtClean="0"/>
              <a:t>5. </a:t>
            </a:r>
            <a:r>
              <a:rPr lang="de-CH" sz="2800" dirty="0"/>
              <a:t>k</a:t>
            </a:r>
            <a:r>
              <a:rPr lang="de-CH" sz="2800" dirty="0" smtClean="0"/>
              <a:t>leines </a:t>
            </a:r>
            <a:r>
              <a:rPr lang="de-CH" sz="2800" dirty="0" err="1" smtClean="0"/>
              <a:t>Argumentarium</a:t>
            </a:r>
            <a:endParaRPr lang="de-DE" sz="2800" dirty="0" smtClean="0"/>
          </a:p>
        </p:txBody>
      </p:sp>
      <p:sp>
        <p:nvSpPr>
          <p:cNvPr id="40962" name="Rectangle 3"/>
          <p:cNvSpPr>
            <a:spLocks noGrp="1" noChangeArrowheads="1"/>
          </p:cNvSpPr>
          <p:nvPr>
            <p:ph type="body" idx="4294967295"/>
          </p:nvPr>
        </p:nvSpPr>
        <p:spPr>
          <a:xfrm>
            <a:off x="827088" y="1412875"/>
            <a:ext cx="7543800" cy="5021263"/>
          </a:xfrm>
          <a:noFill/>
        </p:spPr>
        <p:txBody>
          <a:bodyPr/>
          <a:lstStyle/>
          <a:p>
            <a:pPr marL="269875" indent="-269875"/>
            <a:r>
              <a:rPr lang="de-CH" sz="2000" smtClean="0">
                <a:solidFill>
                  <a:srgbClr val="FFFF00"/>
                </a:solidFill>
                <a:effectLst/>
              </a:rPr>
              <a:t>Notfunkaktivitäten der Funkamateure </a:t>
            </a:r>
            <a:r>
              <a:rPr lang="de-CH" sz="2000" smtClean="0">
                <a:effectLst/>
              </a:rPr>
              <a:t>wären ein wichtiges Argument für eine eigene Antenne, die zuständige Stelle für Notfallkoordination im Kanton Zürich hat kürzlich eingestehen müssen, dass bei einem grösseren Stromausfall wieder Meldeläufer in die Gemeinden geschickt werden müssten, um die Verbindungen aufrecht zu erhalten</a:t>
            </a:r>
            <a:r>
              <a:rPr lang="de-CH" sz="2000" smtClean="0">
                <a:solidFill>
                  <a:srgbClr val="FFFF00"/>
                </a:solidFill>
                <a:effectLst/>
              </a:rPr>
              <a:t>. Leider ist den meisten Funkamateuren die Grillparty wichtiger, als solche Aktivitäten! </a:t>
            </a:r>
          </a:p>
          <a:p>
            <a:pPr marL="269875" indent="-269875"/>
            <a:endParaRPr lang="de-CH" sz="2000" smtClean="0">
              <a:effectLst/>
            </a:endParaRPr>
          </a:p>
          <a:p>
            <a:pPr marL="269875" indent="-269875"/>
            <a:r>
              <a:rPr lang="de-CH" sz="2000" smtClean="0">
                <a:effectLst/>
              </a:rPr>
              <a:t>Amateurfunk ist heute ein wichtiges Einstiegs-Hobby für technische Berufslaufbahnen, wir tun etwas gegen den Ingenieurs- und Technikermangel in der Schweiz!</a:t>
            </a:r>
          </a:p>
          <a:p>
            <a:pPr marL="269875" indent="-269875"/>
            <a:endParaRPr lang="de-CH" sz="2000" smtClean="0">
              <a:effectLst/>
            </a:endParaRPr>
          </a:p>
          <a:p>
            <a:pPr marL="269875" indent="-269875"/>
            <a:r>
              <a:rPr lang="de-CH" sz="2000" smtClean="0">
                <a:effectLst/>
              </a:rPr>
              <a:t>Sinnvolle Beschäftigung für Jugendliche (Pfadi und Amateurfunk, ISS-Aktivitäten an Schulen)</a:t>
            </a:r>
          </a:p>
          <a:p>
            <a:pPr marL="269875" indent="-269875"/>
            <a:endParaRPr lang="de-CH" sz="2000" smtClean="0">
              <a:effectLst/>
            </a:endParaRPr>
          </a:p>
          <a:p>
            <a:pPr marL="269875" indent="-269875"/>
            <a:endParaRPr lang="de-CH" sz="2000" i="1" smtClean="0">
              <a:solidFill>
                <a:srgbClr val="FFFF00"/>
              </a:solidFill>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idx="4294967295"/>
          </p:nvPr>
        </p:nvSpPr>
        <p:spPr>
          <a:xfrm>
            <a:off x="1116013" y="-171450"/>
            <a:ext cx="7543800" cy="1431925"/>
          </a:xfrm>
        </p:spPr>
        <p:txBody>
          <a:bodyPr/>
          <a:lstStyle/>
          <a:p>
            <a:pPr eaLnBrk="1" hangingPunct="1">
              <a:defRPr/>
            </a:pPr>
            <a:r>
              <a:rPr lang="de-CH" sz="2800" dirty="0" smtClean="0"/>
              <a:t>5. </a:t>
            </a:r>
            <a:r>
              <a:rPr lang="de-CH" sz="2800" dirty="0"/>
              <a:t>k</a:t>
            </a:r>
            <a:r>
              <a:rPr lang="de-CH" sz="2800" dirty="0" smtClean="0"/>
              <a:t>leines </a:t>
            </a:r>
            <a:r>
              <a:rPr lang="de-CH" sz="2800" dirty="0" err="1" smtClean="0"/>
              <a:t>Argumentarium</a:t>
            </a:r>
            <a:endParaRPr lang="de-DE" sz="2800" dirty="0" smtClean="0"/>
          </a:p>
        </p:txBody>
      </p:sp>
      <p:sp>
        <p:nvSpPr>
          <p:cNvPr id="41986" name="Rectangle 3"/>
          <p:cNvSpPr>
            <a:spLocks noGrp="1" noChangeArrowheads="1"/>
          </p:cNvSpPr>
          <p:nvPr>
            <p:ph type="body" idx="4294967295"/>
          </p:nvPr>
        </p:nvSpPr>
        <p:spPr>
          <a:xfrm>
            <a:off x="827088" y="1412875"/>
            <a:ext cx="7543800" cy="5021263"/>
          </a:xfrm>
          <a:noFill/>
        </p:spPr>
        <p:txBody>
          <a:bodyPr/>
          <a:lstStyle/>
          <a:p>
            <a:pPr marL="269875" indent="-269875"/>
            <a:r>
              <a:rPr lang="de-CH" sz="2000" smtClean="0">
                <a:effectLst/>
              </a:rPr>
              <a:t>Die Antenne schadet weder Vögeln, noch Fledermäusen und es gibt viele Funkamateure, die ein biblisches Alter erreichen…</a:t>
            </a:r>
          </a:p>
          <a:p>
            <a:pPr marL="269875" indent="-269875"/>
            <a:endParaRPr lang="de-CH" sz="2000" i="1" smtClean="0">
              <a:solidFill>
                <a:srgbClr val="FFFF00"/>
              </a:solidFill>
              <a:effectLst/>
            </a:endParaRPr>
          </a:p>
          <a:p>
            <a:pPr marL="269875" indent="-269875"/>
            <a:endParaRPr lang="de-CH" sz="2000" i="1" smtClean="0">
              <a:solidFill>
                <a:srgbClr val="FFFF00"/>
              </a:solidFill>
              <a:effectLst/>
            </a:endParaRPr>
          </a:p>
        </p:txBody>
      </p:sp>
      <p:pic>
        <p:nvPicPr>
          <p:cNvPr id="41987" name="Picture 2"/>
          <p:cNvPicPr>
            <a:picLocks noChangeAspect="1" noChangeArrowheads="1"/>
          </p:cNvPicPr>
          <p:nvPr/>
        </p:nvPicPr>
        <p:blipFill>
          <a:blip r:embed="rId2"/>
          <a:srcRect/>
          <a:stretch>
            <a:fillRect/>
          </a:stretch>
        </p:blipFill>
        <p:spPr bwMode="auto">
          <a:xfrm>
            <a:off x="1116013" y="2527300"/>
            <a:ext cx="3384550" cy="2497138"/>
          </a:xfrm>
          <a:prstGeom prst="rect">
            <a:avLst/>
          </a:prstGeom>
          <a:noFill/>
          <a:ln w="9525">
            <a:noFill/>
            <a:miter lim="800000"/>
            <a:headEnd/>
            <a:tailEnd/>
          </a:ln>
        </p:spPr>
      </p:pic>
      <p:pic>
        <p:nvPicPr>
          <p:cNvPr id="41988" name="Picture 3"/>
          <p:cNvPicPr>
            <a:picLocks noChangeAspect="1" noChangeArrowheads="1"/>
          </p:cNvPicPr>
          <p:nvPr/>
        </p:nvPicPr>
        <p:blipFill>
          <a:blip r:embed="rId3"/>
          <a:srcRect/>
          <a:stretch>
            <a:fillRect/>
          </a:stretch>
        </p:blipFill>
        <p:spPr bwMode="auto">
          <a:xfrm>
            <a:off x="4922838" y="2484438"/>
            <a:ext cx="3806825" cy="254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idx="4294967295"/>
          </p:nvPr>
        </p:nvSpPr>
        <p:spPr>
          <a:xfrm>
            <a:off x="971550" y="-14288"/>
            <a:ext cx="7543800" cy="1431926"/>
          </a:xfrm>
        </p:spPr>
        <p:txBody>
          <a:bodyPr/>
          <a:lstStyle/>
          <a:p>
            <a:pPr eaLnBrk="1" hangingPunct="1">
              <a:defRPr/>
            </a:pPr>
            <a:r>
              <a:rPr lang="de-CH" sz="2800" dirty="0" smtClean="0"/>
              <a:t>6. Privatrechtlicher Immissionsschutz</a:t>
            </a:r>
            <a:endParaRPr lang="de-DE" sz="2800" dirty="0" smtClean="0"/>
          </a:p>
        </p:txBody>
      </p:sp>
      <p:sp>
        <p:nvSpPr>
          <p:cNvPr id="43010" name="Rectangle 3"/>
          <p:cNvSpPr>
            <a:spLocks noGrp="1" noChangeArrowheads="1"/>
          </p:cNvSpPr>
          <p:nvPr>
            <p:ph type="body" idx="4294967295"/>
          </p:nvPr>
        </p:nvSpPr>
        <p:spPr>
          <a:xfrm>
            <a:off x="887413" y="1341438"/>
            <a:ext cx="7543800" cy="4876800"/>
          </a:xfrm>
          <a:noFill/>
        </p:spPr>
        <p:txBody>
          <a:bodyPr/>
          <a:lstStyle/>
          <a:p>
            <a:pPr marL="269875" indent="-269875">
              <a:buFont typeface="Wingdings" pitchFamily="2" charset="2"/>
              <a:buNone/>
            </a:pPr>
            <a:r>
              <a:rPr lang="de-CH" sz="2000" i="1" smtClean="0">
                <a:effectLst/>
              </a:rPr>
              <a:t>Nachbarrecht Art. 684 ZGB</a:t>
            </a:r>
          </a:p>
          <a:p>
            <a:pPr marL="269875" indent="-269875">
              <a:buFont typeface="Wingdings" pitchFamily="2" charset="2"/>
              <a:buNone/>
            </a:pPr>
            <a:endParaRPr lang="de-CH" sz="2000" i="1" smtClean="0">
              <a:effectLst/>
            </a:endParaRPr>
          </a:p>
          <a:p>
            <a:pPr marL="269875" indent="-269875">
              <a:buFont typeface="Wingdings" pitchFamily="2" charset="2"/>
              <a:buNone/>
            </a:pPr>
            <a:endParaRPr lang="de-CH" sz="2000" i="1" smtClean="0">
              <a:effectLst/>
            </a:endParaRPr>
          </a:p>
          <a:p>
            <a:pPr marL="269875" indent="-269875">
              <a:buFont typeface="Wingdings" pitchFamily="2" charset="2"/>
              <a:buNone/>
            </a:pPr>
            <a:r>
              <a:rPr lang="de-CH" sz="2000" i="1" smtClean="0">
                <a:effectLst/>
              </a:rPr>
              <a:t>1. Übermässige Einwirkungen</a:t>
            </a:r>
          </a:p>
          <a:p>
            <a:pPr marL="269875" indent="-269875">
              <a:buFont typeface="Wingdings" pitchFamily="2" charset="2"/>
              <a:buNone/>
            </a:pPr>
            <a:endParaRPr lang="de-CH" sz="2000" i="1" smtClean="0">
              <a:effectLst/>
            </a:endParaRPr>
          </a:p>
          <a:p>
            <a:pPr marL="269875" indent="-269875">
              <a:buFont typeface="Wingdings" pitchFamily="2" charset="2"/>
              <a:buNone/>
            </a:pPr>
            <a:r>
              <a:rPr lang="de-CH" sz="2000" i="1" smtClean="0">
                <a:effectLst/>
              </a:rPr>
              <a:t>1 Jedermann ist verpflichtet, bei der Ausübung seines Eigentums, wie namentlich bei dem Betrieb eines Gewerbes auf seinem Grundstück, sich aller übermässigen Einwirkung auf das Eigentum der Nachbarn zu enthalten.</a:t>
            </a:r>
          </a:p>
          <a:p>
            <a:pPr marL="269875" indent="-269875">
              <a:buFont typeface="Wingdings" pitchFamily="2" charset="2"/>
              <a:buNone/>
            </a:pPr>
            <a:endParaRPr lang="de-CH" sz="2000" i="1" smtClean="0">
              <a:effectLst/>
            </a:endParaRPr>
          </a:p>
          <a:p>
            <a:pPr marL="269875" indent="-269875">
              <a:buFont typeface="Wingdings" pitchFamily="2" charset="2"/>
              <a:buNone/>
            </a:pPr>
            <a:r>
              <a:rPr lang="de-CH" sz="2000" i="1" smtClean="0">
                <a:effectLst/>
              </a:rPr>
              <a:t>2 Verboten sind insbesondere alle schädlichen und nach Lage und Beschaffenheit der Grundstücke oder nach Ortsgebrauch nicht gerechtfertigten Einwirkungen durch Luftverunreinigung, üblen Geruch, Lärm, Schall, Erschütterung, </a:t>
            </a:r>
            <a:r>
              <a:rPr lang="de-CH" sz="2000" i="1" smtClean="0">
                <a:solidFill>
                  <a:srgbClr val="FFFF00"/>
                </a:solidFill>
                <a:effectLst/>
              </a:rPr>
              <a:t>Strahlung</a:t>
            </a:r>
            <a:r>
              <a:rPr lang="de-CH" sz="2000" i="1" smtClean="0">
                <a:effectLst/>
              </a:rPr>
              <a:t> oder durch den Entzug von Besonnung oder Tageslicht.</a:t>
            </a:r>
          </a:p>
          <a:p>
            <a:pPr marL="269875" indent="-269875">
              <a:buFont typeface="Wingdings" pitchFamily="2" charset="2"/>
              <a:buNone/>
            </a:pPr>
            <a:endParaRPr lang="de-CH" sz="2000" i="1" smtClean="0">
              <a:solidFill>
                <a:srgbClr val="FF0000"/>
              </a:solidFill>
              <a:effectLst/>
            </a:endParaRPr>
          </a:p>
        </p:txBody>
      </p:sp>
      <p:sp>
        <p:nvSpPr>
          <p:cNvPr id="43011" name="Text Box 5"/>
          <p:cNvSpPr txBox="1">
            <a:spLocks noChangeArrowheads="1"/>
          </p:cNvSpPr>
          <p:nvPr/>
        </p:nvSpPr>
        <p:spPr bwMode="auto">
          <a:xfrm>
            <a:off x="900113" y="1341438"/>
            <a:ext cx="7921625" cy="457200"/>
          </a:xfrm>
          <a:prstGeom prst="rect">
            <a:avLst/>
          </a:prstGeom>
          <a:noFill/>
          <a:ln w="9525">
            <a:noFill/>
            <a:miter lim="800000"/>
            <a:headEnd/>
            <a:tailEnd/>
          </a:ln>
        </p:spPr>
        <p:txBody>
          <a:bodyPr>
            <a:spAutoFit/>
          </a:bodyPr>
          <a:lstStyle/>
          <a:p>
            <a:endParaRPr lang="en-US" sz="2400" b="1" i="1">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idx="4294967295"/>
          </p:nvPr>
        </p:nvSpPr>
        <p:spPr>
          <a:xfrm>
            <a:off x="827088" y="-315913"/>
            <a:ext cx="7543800" cy="1431926"/>
          </a:xfrm>
        </p:spPr>
        <p:txBody>
          <a:bodyPr/>
          <a:lstStyle/>
          <a:p>
            <a:pPr eaLnBrk="1" hangingPunct="1">
              <a:defRPr/>
            </a:pPr>
            <a:r>
              <a:rPr lang="de-CH" sz="2800" dirty="0" smtClean="0"/>
              <a:t>6. Privatrechtlicher Immissionsschutz</a:t>
            </a:r>
            <a:endParaRPr lang="de-DE" sz="2800" dirty="0" smtClean="0"/>
          </a:p>
        </p:txBody>
      </p:sp>
      <p:sp>
        <p:nvSpPr>
          <p:cNvPr id="198659" name="Rectangle 3"/>
          <p:cNvSpPr>
            <a:spLocks noGrp="1" noChangeArrowheads="1"/>
          </p:cNvSpPr>
          <p:nvPr>
            <p:ph type="body" idx="4294967295"/>
          </p:nvPr>
        </p:nvSpPr>
        <p:spPr>
          <a:xfrm>
            <a:off x="900113" y="981075"/>
            <a:ext cx="7543800" cy="4876800"/>
          </a:xfrm>
        </p:spPr>
        <p:txBody>
          <a:bodyPr/>
          <a:lstStyle/>
          <a:p>
            <a:pPr marL="0" indent="0">
              <a:buFont typeface="Wingdings" pitchFamily="2" charset="2"/>
              <a:buNone/>
              <a:defRPr/>
            </a:pPr>
            <a:r>
              <a:rPr lang="de-CH" sz="2000" dirty="0" smtClean="0">
                <a:effectLst/>
              </a:rPr>
              <a:t>Soweit </a:t>
            </a:r>
            <a:r>
              <a:rPr lang="de-CH" sz="2000" dirty="0">
                <a:effectLst/>
              </a:rPr>
              <a:t>eine Einwirkung auf ein anderes Grundstück </a:t>
            </a:r>
            <a:r>
              <a:rPr lang="de-CH" sz="2000" dirty="0" smtClean="0">
                <a:effectLst/>
              </a:rPr>
              <a:t>nicht übermässig </a:t>
            </a:r>
            <a:r>
              <a:rPr lang="de-CH" sz="2000" dirty="0">
                <a:effectLst/>
              </a:rPr>
              <a:t>ist, hat der Nachbar die Einwirkung zu dulden.</a:t>
            </a:r>
          </a:p>
          <a:p>
            <a:pPr marL="269875" indent="-269875">
              <a:buFont typeface="Wingdings" pitchFamily="2" charset="2"/>
              <a:buNone/>
              <a:defRPr/>
            </a:pPr>
            <a:r>
              <a:rPr lang="de-CH" sz="2000" dirty="0">
                <a:effectLst/>
              </a:rPr>
              <a:t> </a:t>
            </a:r>
          </a:p>
          <a:p>
            <a:pPr marL="269875" indent="-269875">
              <a:buFont typeface="Wingdings" pitchFamily="2" charset="2"/>
              <a:buNone/>
              <a:defRPr/>
            </a:pPr>
            <a:r>
              <a:rPr lang="de-CH" sz="2000" dirty="0" smtClean="0">
                <a:effectLst/>
              </a:rPr>
              <a:t>Unzulässig:</a:t>
            </a:r>
            <a:endParaRPr lang="de-CH" sz="2000" dirty="0">
              <a:effectLst/>
            </a:endParaRPr>
          </a:p>
          <a:p>
            <a:pPr marL="0" indent="0">
              <a:buFont typeface="Wingdings" pitchFamily="2" charset="2"/>
              <a:buNone/>
              <a:defRPr/>
            </a:pPr>
            <a:r>
              <a:rPr lang="de-CH" sz="2000" dirty="0" smtClean="0">
                <a:effectLst/>
              </a:rPr>
              <a:t>Verboten </a:t>
            </a:r>
            <a:r>
              <a:rPr lang="de-CH" sz="2000" dirty="0">
                <a:effectLst/>
              </a:rPr>
              <a:t>sind alle übermässigen Immissionen (ZGB 684 I), was in ZGB 684 II konkretisiert wird.</a:t>
            </a:r>
          </a:p>
          <a:p>
            <a:pPr marL="0" indent="0">
              <a:buFont typeface="Wingdings" pitchFamily="2" charset="2"/>
              <a:buNone/>
              <a:defRPr/>
            </a:pPr>
            <a:r>
              <a:rPr lang="de-CH" sz="2000" dirty="0" smtClean="0">
                <a:effectLst/>
              </a:rPr>
              <a:t>Verboten </a:t>
            </a:r>
            <a:r>
              <a:rPr lang="de-CH" sz="2000" dirty="0">
                <a:effectLst/>
              </a:rPr>
              <a:t>sind alle Einwirkungen, die </a:t>
            </a:r>
            <a:r>
              <a:rPr lang="de-CH" sz="2000" dirty="0">
                <a:solidFill>
                  <a:srgbClr val="FFFF00"/>
                </a:solidFill>
                <a:effectLst/>
              </a:rPr>
              <a:t>schädlich</a:t>
            </a:r>
            <a:r>
              <a:rPr lang="de-CH" sz="2000" dirty="0">
                <a:effectLst/>
              </a:rPr>
              <a:t> oder nach </a:t>
            </a:r>
            <a:r>
              <a:rPr lang="de-CH" sz="2000" dirty="0" smtClean="0">
                <a:effectLst/>
              </a:rPr>
              <a:t>Lage und </a:t>
            </a:r>
            <a:r>
              <a:rPr lang="de-CH" sz="2000" dirty="0">
                <a:effectLst/>
              </a:rPr>
              <a:t>Beschaffenheit der Grundstücke oder nach Ortsgebrauch nicht gerechtfertigt sind (ZGB 684 II).</a:t>
            </a:r>
          </a:p>
          <a:p>
            <a:pPr marL="269875" indent="-269875">
              <a:buFont typeface="Wingdings" pitchFamily="2" charset="2"/>
              <a:buNone/>
              <a:defRPr/>
            </a:pPr>
            <a:r>
              <a:rPr lang="de-CH" sz="2000" dirty="0" smtClean="0">
                <a:effectLst/>
              </a:rPr>
              <a:t>Schädlich </a:t>
            </a:r>
            <a:r>
              <a:rPr lang="de-CH" sz="2000" dirty="0">
                <a:effectLst/>
              </a:rPr>
              <a:t>sind Einwirkungen, die zu einem Schaden führen.</a:t>
            </a:r>
          </a:p>
          <a:p>
            <a:pPr marL="0" indent="0">
              <a:buFont typeface="Wingdings" pitchFamily="2" charset="2"/>
              <a:buNone/>
              <a:defRPr/>
            </a:pPr>
            <a:r>
              <a:rPr lang="de-CH" sz="2000" dirty="0" smtClean="0">
                <a:effectLst/>
              </a:rPr>
              <a:t>Mit </a:t>
            </a:r>
            <a:r>
              <a:rPr lang="de-CH" sz="2000" dirty="0">
                <a:effectLst/>
              </a:rPr>
              <a:t>Lage der Grundstücke gemeint ist, ob sie in einer </a:t>
            </a:r>
            <a:r>
              <a:rPr lang="de-CH" sz="2000" dirty="0" smtClean="0">
                <a:effectLst/>
              </a:rPr>
              <a:t>Wohn-, Gewerbe-</a:t>
            </a:r>
            <a:r>
              <a:rPr lang="de-CH" sz="2000" dirty="0">
                <a:effectLst/>
              </a:rPr>
              <a:t>, Industrie- oder in der Landwirtschaftszone liegen.</a:t>
            </a:r>
          </a:p>
          <a:p>
            <a:pPr marL="0" indent="0">
              <a:buFont typeface="Wingdings" pitchFamily="2" charset="2"/>
              <a:buNone/>
              <a:defRPr/>
            </a:pPr>
            <a:r>
              <a:rPr lang="de-CH" sz="2000" dirty="0" smtClean="0">
                <a:effectLst/>
              </a:rPr>
              <a:t>Die </a:t>
            </a:r>
            <a:r>
              <a:rPr lang="de-CH" sz="2000" dirty="0">
                <a:effectLst/>
              </a:rPr>
              <a:t>Beschaffenheit der Grundstücke kann mit deren </a:t>
            </a:r>
            <a:r>
              <a:rPr lang="de-CH" sz="2000" dirty="0" smtClean="0">
                <a:effectLst/>
              </a:rPr>
              <a:t>Charakter, Zweckbestimmung </a:t>
            </a:r>
            <a:r>
              <a:rPr lang="de-CH" sz="2000" dirty="0">
                <a:effectLst/>
              </a:rPr>
              <a:t>und Nutzungsart umschrieben werden.</a:t>
            </a:r>
          </a:p>
          <a:p>
            <a:pPr marL="0" indent="0">
              <a:buFont typeface="Wingdings" pitchFamily="2" charset="2"/>
              <a:buNone/>
              <a:defRPr/>
            </a:pPr>
            <a:r>
              <a:rPr lang="de-CH" sz="2000" dirty="0" smtClean="0">
                <a:effectLst/>
              </a:rPr>
              <a:t>Mit </a:t>
            </a:r>
            <a:r>
              <a:rPr lang="de-CH" sz="2000" dirty="0">
                <a:effectLst/>
              </a:rPr>
              <a:t>der Ortsüblichkeit gemeint, ist die Frage, ob in der betreffenden Gegend eine Immission als normal empfunden wird.</a:t>
            </a:r>
          </a:p>
          <a:p>
            <a:pPr marL="269875" indent="-269875">
              <a:buFont typeface="Wingdings" pitchFamily="2" charset="2"/>
              <a:buNone/>
              <a:defRPr/>
            </a:pPr>
            <a:endParaRPr lang="de-CH" sz="2000" i="1" dirty="0" smtClean="0">
              <a:solidFill>
                <a:srgbClr val="FF0000"/>
              </a:solidFill>
              <a:effectLst/>
            </a:endParaRPr>
          </a:p>
        </p:txBody>
      </p:sp>
      <p:sp>
        <p:nvSpPr>
          <p:cNvPr id="44035" name="Text Box 5"/>
          <p:cNvSpPr txBox="1">
            <a:spLocks noChangeArrowheads="1"/>
          </p:cNvSpPr>
          <p:nvPr/>
        </p:nvSpPr>
        <p:spPr bwMode="auto">
          <a:xfrm>
            <a:off x="900113" y="1341438"/>
            <a:ext cx="7921625" cy="457200"/>
          </a:xfrm>
          <a:prstGeom prst="rect">
            <a:avLst/>
          </a:prstGeom>
          <a:noFill/>
          <a:ln w="9525">
            <a:noFill/>
            <a:miter lim="800000"/>
            <a:headEnd/>
            <a:tailEnd/>
          </a:ln>
        </p:spPr>
        <p:txBody>
          <a:bodyPr>
            <a:spAutoFit/>
          </a:bodyPr>
          <a:lstStyle/>
          <a:p>
            <a:endParaRPr lang="en-US" sz="2400" b="1" i="1">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idx="4294967295"/>
          </p:nvPr>
        </p:nvSpPr>
        <p:spPr>
          <a:xfrm>
            <a:off x="900113" y="-242888"/>
            <a:ext cx="7543800" cy="1431926"/>
          </a:xfrm>
        </p:spPr>
        <p:txBody>
          <a:bodyPr/>
          <a:lstStyle/>
          <a:p>
            <a:pPr eaLnBrk="1" hangingPunct="1">
              <a:defRPr/>
            </a:pPr>
            <a:r>
              <a:rPr lang="de-CH" sz="2800" dirty="0" smtClean="0"/>
              <a:t>6. Privatrechtlicher Immissionsschutz</a:t>
            </a:r>
            <a:endParaRPr lang="de-DE" sz="2800" dirty="0" smtClean="0"/>
          </a:p>
        </p:txBody>
      </p:sp>
      <p:sp>
        <p:nvSpPr>
          <p:cNvPr id="198659" name="Rectangle 3"/>
          <p:cNvSpPr>
            <a:spLocks noGrp="1" noChangeArrowheads="1"/>
          </p:cNvSpPr>
          <p:nvPr>
            <p:ph type="body" idx="4294967295"/>
          </p:nvPr>
        </p:nvSpPr>
        <p:spPr>
          <a:xfrm>
            <a:off x="900113" y="981075"/>
            <a:ext cx="7543800" cy="4876800"/>
          </a:xfrm>
        </p:spPr>
        <p:txBody>
          <a:bodyPr/>
          <a:lstStyle/>
          <a:p>
            <a:pPr marL="0" indent="0">
              <a:buFont typeface="Wingdings" pitchFamily="2" charset="2"/>
              <a:buNone/>
              <a:defRPr/>
            </a:pPr>
            <a:r>
              <a:rPr lang="de-CH" sz="2400" dirty="0" smtClean="0">
                <a:effectLst/>
              </a:rPr>
              <a:t>In Bezug auf eine Sendeantenne wirft diese, seit 1. Januar 2012 gültige Bestimmung von Art. 684 ZGB für uns Funkamateure sehr heikle Fragen auf:</a:t>
            </a:r>
          </a:p>
          <a:p>
            <a:pPr marL="0" indent="0">
              <a:buFont typeface="Wingdings" pitchFamily="2" charset="2"/>
              <a:buNone/>
              <a:defRPr/>
            </a:pPr>
            <a:endParaRPr lang="de-CH" sz="2400" dirty="0">
              <a:effectLst/>
            </a:endParaRPr>
          </a:p>
          <a:p>
            <a:pPr>
              <a:defRPr/>
            </a:pPr>
            <a:r>
              <a:rPr lang="de-CH" sz="2400" dirty="0" smtClean="0">
                <a:effectLst/>
              </a:rPr>
              <a:t>Zonenkonformität von Funkantennen in Wohnzonen wird zunehmend in Frage gestellt</a:t>
            </a:r>
          </a:p>
          <a:p>
            <a:pPr marL="0" indent="0">
              <a:buFont typeface="Wingdings" pitchFamily="2" charset="2"/>
              <a:buNone/>
              <a:defRPr/>
            </a:pPr>
            <a:endParaRPr lang="de-CH" sz="2400" dirty="0" smtClean="0">
              <a:effectLst/>
            </a:endParaRPr>
          </a:p>
          <a:p>
            <a:pPr>
              <a:defRPr/>
            </a:pPr>
            <a:r>
              <a:rPr lang="de-CH" sz="2400" dirty="0" smtClean="0">
                <a:effectLst/>
              </a:rPr>
              <a:t>Wann ist die von einer Antenne ausgehende Strahlung </a:t>
            </a:r>
            <a:r>
              <a:rPr lang="de-CH" sz="2400" dirty="0" smtClean="0">
                <a:solidFill>
                  <a:srgbClr val="FFFF00"/>
                </a:solidFill>
                <a:effectLst/>
              </a:rPr>
              <a:t>übermässig?</a:t>
            </a:r>
          </a:p>
          <a:p>
            <a:pPr>
              <a:defRPr/>
            </a:pPr>
            <a:endParaRPr lang="de-CH" sz="2400" dirty="0" smtClean="0">
              <a:effectLst/>
            </a:endParaRPr>
          </a:p>
          <a:p>
            <a:pPr>
              <a:defRPr/>
            </a:pPr>
            <a:r>
              <a:rPr lang="de-CH" sz="2400" dirty="0" smtClean="0">
                <a:effectLst/>
              </a:rPr>
              <a:t>Genügt es, wenn die Werte der NISV eingehalten werden oder muss auf </a:t>
            </a:r>
            <a:r>
              <a:rPr lang="de-CH" sz="2400" dirty="0" smtClean="0">
                <a:solidFill>
                  <a:srgbClr val="FFFF00"/>
                </a:solidFill>
                <a:effectLst/>
              </a:rPr>
              <a:t>subjektive Befindlichkeiten </a:t>
            </a:r>
            <a:r>
              <a:rPr lang="de-CH" sz="2400" dirty="0" smtClean="0">
                <a:effectLst/>
              </a:rPr>
              <a:t>von </a:t>
            </a:r>
            <a:r>
              <a:rPr lang="de-CH" sz="2400" dirty="0" err="1" smtClean="0">
                <a:effectLst/>
              </a:rPr>
              <a:t>Strahlenphobikern</a:t>
            </a:r>
            <a:r>
              <a:rPr lang="de-CH" sz="2400" dirty="0" smtClean="0">
                <a:effectLst/>
              </a:rPr>
              <a:t> Rücksicht genommen werden?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1055688" y="260350"/>
            <a:ext cx="7543800" cy="1431925"/>
          </a:xfrm>
        </p:spPr>
        <p:txBody>
          <a:bodyPr/>
          <a:lstStyle/>
          <a:p>
            <a:pPr eaLnBrk="1" hangingPunct="1">
              <a:defRPr/>
            </a:pPr>
            <a:r>
              <a:rPr lang="de-CH" sz="3200" b="0" i="1" smtClean="0"/>
              <a:t>Recht und Unrecht für Funkamateure</a:t>
            </a:r>
            <a:r>
              <a:rPr lang="de-CH" sz="4000" b="0" i="1" smtClean="0"/>
              <a:t/>
            </a:r>
            <a:br>
              <a:rPr lang="de-CH" sz="4000" b="0" i="1" smtClean="0"/>
            </a:br>
            <a:endParaRPr lang="de-DE" sz="4000" b="0" i="1" smtClean="0"/>
          </a:p>
        </p:txBody>
      </p:sp>
      <p:sp>
        <p:nvSpPr>
          <p:cNvPr id="110595" name="Rectangle 3"/>
          <p:cNvSpPr>
            <a:spLocks noGrp="1" noChangeArrowheads="1"/>
          </p:cNvSpPr>
          <p:nvPr>
            <p:ph type="body" idx="4294967295"/>
          </p:nvPr>
        </p:nvSpPr>
        <p:spPr>
          <a:xfrm>
            <a:off x="1055688" y="1339850"/>
            <a:ext cx="7543800" cy="4114800"/>
          </a:xfrm>
        </p:spPr>
        <p:txBody>
          <a:bodyPr/>
          <a:lstStyle/>
          <a:p>
            <a:pPr marL="0" indent="0" eaLnBrk="1" fontAlgn="ctr" hangingPunct="1">
              <a:lnSpc>
                <a:spcPct val="80000"/>
              </a:lnSpc>
              <a:buFont typeface="Wingdings" pitchFamily="2" charset="2"/>
              <a:buNone/>
              <a:defRPr/>
            </a:pPr>
            <a:r>
              <a:rPr lang="de-CH" sz="2000" dirty="0" smtClean="0"/>
              <a:t>Amateurfunk am Steuer….</a:t>
            </a:r>
            <a:endParaRPr lang="de-DE" sz="2000" dirty="0" smtClean="0"/>
          </a:p>
          <a:p>
            <a:pPr marL="0" indent="0" eaLnBrk="1" fontAlgn="ctr" hangingPunct="1">
              <a:lnSpc>
                <a:spcPct val="80000"/>
              </a:lnSpc>
              <a:buFont typeface="Wingdings" pitchFamily="2" charset="2"/>
              <a:buNone/>
              <a:defRPr/>
            </a:pPr>
            <a:endParaRPr lang="de-DE" sz="2000" dirty="0" smtClean="0"/>
          </a:p>
          <a:p>
            <a:pPr marL="0" indent="0" eaLnBrk="1" fontAlgn="ctr" hangingPunct="1">
              <a:lnSpc>
                <a:spcPct val="80000"/>
              </a:lnSpc>
              <a:buFont typeface="Wingdings" pitchFamily="2" charset="2"/>
              <a:buNone/>
              <a:defRPr/>
            </a:pPr>
            <a:r>
              <a:rPr lang="de-DE" sz="2000" dirty="0" smtClean="0"/>
              <a:t>Die Verkehrsregelverordnung schreibt vor,  dass Kommunikationssysteme die Aufmerksamkeit nicht beeinträchtigen dürfen (Art. 3 Abs. 1). </a:t>
            </a:r>
          </a:p>
          <a:p>
            <a:pPr marL="0" indent="0" eaLnBrk="1" fontAlgn="ctr" hangingPunct="1">
              <a:lnSpc>
                <a:spcPct val="80000"/>
              </a:lnSpc>
              <a:buFont typeface="Wingdings" pitchFamily="2" charset="2"/>
              <a:buNone/>
              <a:defRPr/>
            </a:pPr>
            <a:endParaRPr lang="de-DE" sz="2000" dirty="0" smtClean="0"/>
          </a:p>
          <a:p>
            <a:pPr marL="0" indent="0" eaLnBrk="1" fontAlgn="ctr" hangingPunct="1">
              <a:lnSpc>
                <a:spcPct val="80000"/>
              </a:lnSpc>
              <a:buFont typeface="Wingdings" pitchFamily="2" charset="2"/>
              <a:buNone/>
              <a:defRPr/>
            </a:pPr>
            <a:r>
              <a:rPr lang="de-DE" sz="2000" dirty="0" smtClean="0"/>
              <a:t>Die Ordnungsbussenverordnung nennt  den Tatbestand des Telefonierens während der Fahrt ausdrücklich und droht für die Verwendung eines Telefons ohne Freisprecheinrichtung während der Fahrt eine </a:t>
            </a:r>
            <a:r>
              <a:rPr lang="de-DE" sz="2000" dirty="0" smtClean="0">
                <a:solidFill>
                  <a:srgbClr val="FF0000"/>
                </a:solidFill>
              </a:rPr>
              <a:t>Ordnungsbusse von CHF 100.–</a:t>
            </a:r>
            <a:r>
              <a:rPr lang="de-DE" sz="2000" dirty="0" smtClean="0"/>
              <a:t> an. </a:t>
            </a:r>
          </a:p>
          <a:p>
            <a:pPr marL="0" indent="0" eaLnBrk="1" fontAlgn="ctr" hangingPunct="1">
              <a:lnSpc>
                <a:spcPct val="80000"/>
              </a:lnSpc>
              <a:buFont typeface="Wingdings" pitchFamily="2" charset="2"/>
              <a:buNone/>
              <a:defRPr/>
            </a:pPr>
            <a:endParaRPr lang="de-DE" sz="2000" dirty="0" smtClean="0"/>
          </a:p>
          <a:p>
            <a:pPr marL="0" indent="0" eaLnBrk="1" fontAlgn="ctr" hangingPunct="1">
              <a:lnSpc>
                <a:spcPct val="80000"/>
              </a:lnSpc>
              <a:buFont typeface="Wingdings" pitchFamily="2" charset="2"/>
              <a:buNone/>
              <a:defRPr/>
            </a:pPr>
            <a:r>
              <a:rPr lang="de-DE" sz="2000" dirty="0" smtClean="0"/>
              <a:t>Dennoch ist Telefonieren am Steuer verbreitet: 2004 gaben rund ein Drittel der Lenkenden in der Schweiz an,  mindestens ein Mal pro Tag einen Anruf zu starten. Das Handy wird während rund 5 % der Fahrtzeit benutzt. (Quelle: BFU)</a:t>
            </a:r>
          </a:p>
          <a:p>
            <a:pPr marL="0" indent="0" eaLnBrk="1" fontAlgn="ctr" hangingPunct="1">
              <a:lnSpc>
                <a:spcPct val="80000"/>
              </a:lnSpc>
              <a:buFont typeface="Wingdings" pitchFamily="2" charset="2"/>
              <a:buNone/>
              <a:defRPr/>
            </a:pPr>
            <a:endParaRPr lang="de-CH" sz="2000" dirty="0" smtClean="0"/>
          </a:p>
          <a:p>
            <a:pPr marL="0" indent="0" eaLnBrk="1" fontAlgn="ctr" hangingPunct="1">
              <a:lnSpc>
                <a:spcPct val="80000"/>
              </a:lnSpc>
              <a:buFont typeface="Wingdings" pitchFamily="2" charset="2"/>
              <a:buNone/>
              <a:defRPr/>
            </a:pPr>
            <a:r>
              <a:rPr lang="de-CH" sz="2000" b="1" i="1" dirty="0" smtClean="0">
                <a:solidFill>
                  <a:srgbClr val="FFFF00"/>
                </a:solidFill>
              </a:rPr>
              <a:t>Dies gilt auch für den Betrieb von Amateurfunkgeräten, dies im Gegensatz zu Deutschland, wo das Funken am Steuer erlaubt ist</a:t>
            </a:r>
            <a:endParaRPr lang="de-DE" sz="2000" b="1" i="1" dirty="0" smtClean="0">
              <a:solidFill>
                <a:srgbClr val="FFFF00"/>
              </a:solidFill>
            </a:endParaRPr>
          </a:p>
          <a:p>
            <a:pPr marL="0" indent="0" eaLnBrk="1" fontAlgn="ctr" hangingPunct="1">
              <a:lnSpc>
                <a:spcPct val="80000"/>
              </a:lnSpc>
              <a:buFont typeface="Wingdings" pitchFamily="2" charset="2"/>
              <a:buNone/>
              <a:defRPr/>
            </a:pPr>
            <a:endParaRPr lang="de-CH" sz="2000" b="1" i="1" dirty="0" smtClean="0">
              <a:solidFill>
                <a:srgbClr val="FFFF00"/>
              </a:solidFill>
            </a:endParaRPr>
          </a:p>
          <a:p>
            <a:pPr marL="0" indent="0" eaLnBrk="1" fontAlgn="ctr" hangingPunct="1">
              <a:lnSpc>
                <a:spcPct val="80000"/>
              </a:lnSpc>
              <a:buFont typeface="Wingdings" pitchFamily="2" charset="2"/>
              <a:buNone/>
              <a:defRPr/>
            </a:pPr>
            <a:endParaRPr lang="de-CH" sz="2000" b="1" i="1" dirty="0" smtClean="0">
              <a:solidFill>
                <a:srgbClr val="FFFF00"/>
              </a:solidFill>
            </a:endParaRPr>
          </a:p>
        </p:txBody>
      </p:sp>
      <p:sp>
        <p:nvSpPr>
          <p:cNvPr id="18435" name="Text Box 5"/>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idx="4294967295"/>
          </p:nvPr>
        </p:nvSpPr>
        <p:spPr>
          <a:xfrm>
            <a:off x="971550" y="1588"/>
            <a:ext cx="7543800" cy="1431925"/>
          </a:xfrm>
        </p:spPr>
        <p:txBody>
          <a:bodyPr/>
          <a:lstStyle/>
          <a:p>
            <a:pPr eaLnBrk="1" hangingPunct="1">
              <a:defRPr/>
            </a:pPr>
            <a:r>
              <a:rPr lang="de-CH" sz="2800" dirty="0" smtClean="0"/>
              <a:t>6. Privatrechtlicher Immissionsschutz</a:t>
            </a:r>
            <a:endParaRPr lang="de-DE" sz="2800" dirty="0" smtClean="0"/>
          </a:p>
        </p:txBody>
      </p:sp>
      <p:sp>
        <p:nvSpPr>
          <p:cNvPr id="198659" name="Rectangle 3"/>
          <p:cNvSpPr>
            <a:spLocks noGrp="1" noChangeArrowheads="1"/>
          </p:cNvSpPr>
          <p:nvPr>
            <p:ph type="body" idx="4294967295"/>
          </p:nvPr>
        </p:nvSpPr>
        <p:spPr>
          <a:xfrm>
            <a:off x="900113" y="981075"/>
            <a:ext cx="7543800" cy="4876800"/>
          </a:xfrm>
        </p:spPr>
        <p:txBody>
          <a:bodyPr/>
          <a:lstStyle/>
          <a:p>
            <a:pPr>
              <a:defRPr/>
            </a:pPr>
            <a:endParaRPr lang="de-CH" sz="2400" b="1" dirty="0" smtClean="0"/>
          </a:p>
          <a:p>
            <a:pPr marL="0" indent="0">
              <a:buFont typeface="Wingdings" pitchFamily="2" charset="2"/>
              <a:buNone/>
              <a:defRPr/>
            </a:pPr>
            <a:r>
              <a:rPr lang="de-CH" sz="2400" b="1" dirty="0" smtClean="0"/>
              <a:t>Ermessensfrage:</a:t>
            </a:r>
          </a:p>
          <a:p>
            <a:pPr marL="0" indent="0">
              <a:buFont typeface="Wingdings" pitchFamily="2" charset="2"/>
              <a:buNone/>
              <a:defRPr/>
            </a:pPr>
            <a:endParaRPr lang="de-CH" sz="2400" b="1" dirty="0"/>
          </a:p>
          <a:p>
            <a:pPr marL="0" indent="0">
              <a:buFont typeface="Wingdings" pitchFamily="2" charset="2"/>
              <a:buNone/>
              <a:defRPr/>
            </a:pPr>
            <a:r>
              <a:rPr lang="de-CH" sz="2400" dirty="0"/>
              <a:t>Ob eine Immission übermässig und damit unzulässig ist oder nicht, muss in jedem Einzelfall beurteilt werden. Eine an einem Ort übermässige Immission ist an einem anderen Ort ortsüblich oder aus anderen Gründen nicht übermässig.</a:t>
            </a:r>
          </a:p>
          <a:p>
            <a:pPr marL="0" indent="0">
              <a:buFont typeface="Wingdings" pitchFamily="2" charset="2"/>
              <a:buNone/>
              <a:defRPr/>
            </a:pPr>
            <a:endParaRPr lang="de-CH" sz="2400" dirty="0" smtClean="0">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idx="4294967295"/>
          </p:nvPr>
        </p:nvSpPr>
        <p:spPr>
          <a:xfrm>
            <a:off x="900113" y="-315913"/>
            <a:ext cx="7543800" cy="1431926"/>
          </a:xfrm>
        </p:spPr>
        <p:txBody>
          <a:bodyPr/>
          <a:lstStyle/>
          <a:p>
            <a:pPr eaLnBrk="1" hangingPunct="1">
              <a:defRPr/>
            </a:pPr>
            <a:r>
              <a:rPr lang="de-CH" sz="2800" dirty="0" smtClean="0"/>
              <a:t>6. Privatrechtlicher Immissionsschutz</a:t>
            </a:r>
            <a:endParaRPr lang="de-DE" sz="2800" dirty="0" smtClean="0"/>
          </a:p>
        </p:txBody>
      </p:sp>
      <p:sp>
        <p:nvSpPr>
          <p:cNvPr id="198659" name="Rectangle 3"/>
          <p:cNvSpPr>
            <a:spLocks noGrp="1" noChangeArrowheads="1"/>
          </p:cNvSpPr>
          <p:nvPr>
            <p:ph type="body" idx="4294967295"/>
          </p:nvPr>
        </p:nvSpPr>
        <p:spPr>
          <a:xfrm>
            <a:off x="900113" y="692150"/>
            <a:ext cx="7543800" cy="4876800"/>
          </a:xfrm>
        </p:spPr>
        <p:txBody>
          <a:bodyPr/>
          <a:lstStyle/>
          <a:p>
            <a:pPr marL="0" indent="0">
              <a:buFont typeface="Wingdings" pitchFamily="2" charset="2"/>
              <a:buNone/>
              <a:defRPr/>
            </a:pPr>
            <a:r>
              <a:rPr lang="de-CH" sz="2400" b="1" dirty="0" smtClean="0"/>
              <a:t>Beispiele von Immissionen in Fachliteratur:</a:t>
            </a:r>
          </a:p>
          <a:p>
            <a:pPr>
              <a:defRPr/>
            </a:pPr>
            <a:r>
              <a:rPr lang="de-CH" sz="2000" b="1" dirty="0"/>
              <a:t>Immissionen durch Energie</a:t>
            </a:r>
            <a:endParaRPr lang="de-CH" sz="2000" dirty="0"/>
          </a:p>
          <a:p>
            <a:pPr lvl="1">
              <a:defRPr/>
            </a:pPr>
            <a:r>
              <a:rPr lang="de-CH" sz="2000" dirty="0" smtClean="0"/>
              <a:t>Elektrizität</a:t>
            </a:r>
            <a:endParaRPr lang="de-CH" sz="2000" dirty="0"/>
          </a:p>
          <a:p>
            <a:pPr lvl="2">
              <a:defRPr/>
            </a:pPr>
            <a:r>
              <a:rPr lang="de-CH" sz="2000" dirty="0" smtClean="0"/>
              <a:t>Hochspannungsleitungen</a:t>
            </a:r>
            <a:endParaRPr lang="de-CH" sz="2000" dirty="0"/>
          </a:p>
          <a:p>
            <a:pPr lvl="2">
              <a:defRPr/>
            </a:pPr>
            <a:r>
              <a:rPr lang="de-CH" sz="2000" dirty="0"/>
              <a:t>Fahrleitungen der SBB</a:t>
            </a:r>
          </a:p>
          <a:p>
            <a:pPr>
              <a:defRPr/>
            </a:pPr>
            <a:r>
              <a:rPr lang="de-CH" sz="2000" b="1" dirty="0"/>
              <a:t>Strahlungsimmissionen</a:t>
            </a:r>
            <a:endParaRPr lang="de-CH" sz="2000" dirty="0"/>
          </a:p>
          <a:p>
            <a:pPr lvl="1">
              <a:defRPr/>
            </a:pPr>
            <a:r>
              <a:rPr lang="de-CH" sz="2000" dirty="0"/>
              <a:t>Mobilfunkantennen</a:t>
            </a:r>
          </a:p>
          <a:p>
            <a:pPr lvl="1">
              <a:defRPr/>
            </a:pPr>
            <a:r>
              <a:rPr lang="de-CH" sz="2000" dirty="0"/>
              <a:t>Kernkraftwerke</a:t>
            </a:r>
          </a:p>
          <a:p>
            <a:pPr>
              <a:defRPr/>
            </a:pPr>
            <a:r>
              <a:rPr lang="de-CH" sz="2000" b="1" dirty="0"/>
              <a:t>Blitzeinschlag</a:t>
            </a:r>
            <a:endParaRPr lang="de-CH" sz="2000" dirty="0"/>
          </a:p>
          <a:p>
            <a:pPr lvl="1">
              <a:defRPr/>
            </a:pPr>
            <a:r>
              <a:rPr lang="de-CH" sz="2000" dirty="0"/>
              <a:t>Einschlag in Nachbargrundstück, z.B. Strommast, Mobilfunkantenne</a:t>
            </a:r>
          </a:p>
          <a:p>
            <a:pPr lvl="1">
              <a:defRPr/>
            </a:pPr>
            <a:r>
              <a:rPr lang="de-CH" sz="2000" dirty="0"/>
              <a:t>Unterirdische Ableitung Stromschlag in benachbartes Grundstück</a:t>
            </a:r>
          </a:p>
          <a:p>
            <a:pPr lvl="1">
              <a:defRPr/>
            </a:pPr>
            <a:r>
              <a:rPr lang="de-CH" sz="2000" dirty="0"/>
              <a:t>Dadurch Schädigung von Computer- oder anderen empfindlichen elektronischen Anlagen auf dem Nachbargrundstück</a:t>
            </a:r>
          </a:p>
          <a:p>
            <a:pPr marL="0" indent="0">
              <a:buFont typeface="Wingdings" pitchFamily="2" charset="2"/>
              <a:buNone/>
              <a:defRPr/>
            </a:pPr>
            <a:endParaRPr lang="de-CH" sz="2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idx="4294967295"/>
          </p:nvPr>
        </p:nvSpPr>
        <p:spPr/>
        <p:txBody>
          <a:bodyPr/>
          <a:lstStyle/>
          <a:p>
            <a:pPr eaLnBrk="1" hangingPunct="1">
              <a:defRPr/>
            </a:pPr>
            <a:r>
              <a:rPr lang="de-DE" dirty="0" smtClean="0"/>
              <a:t>7. Grundsatzentscheid:</a:t>
            </a:r>
          </a:p>
        </p:txBody>
      </p:sp>
      <p:sp>
        <p:nvSpPr>
          <p:cNvPr id="202755" name="Rectangle 3"/>
          <p:cNvSpPr>
            <a:spLocks noGrp="1" noChangeArrowheads="1"/>
          </p:cNvSpPr>
          <p:nvPr>
            <p:ph type="body" idx="4294967295"/>
          </p:nvPr>
        </p:nvSpPr>
        <p:spPr>
          <a:xfrm>
            <a:off x="1066800" y="1981200"/>
            <a:ext cx="7543800" cy="4876800"/>
          </a:xfrm>
        </p:spPr>
        <p:txBody>
          <a:bodyPr/>
          <a:lstStyle/>
          <a:p>
            <a:pPr marL="0" indent="0" eaLnBrk="1" hangingPunct="1">
              <a:buFont typeface="Wingdings" pitchFamily="2" charset="2"/>
              <a:buNone/>
              <a:defRPr/>
            </a:pPr>
            <a:r>
              <a:rPr lang="de-CH" sz="3600" dirty="0" smtClean="0">
                <a:solidFill>
                  <a:srgbClr val="FF0000"/>
                </a:solidFill>
              </a:rPr>
              <a:t> </a:t>
            </a:r>
          </a:p>
        </p:txBody>
      </p:sp>
      <p:sp>
        <p:nvSpPr>
          <p:cNvPr id="48131" name="AutoShape 8" descr="9k="/>
          <p:cNvSpPr>
            <a:spLocks noChangeAspect="1" noChangeArrowheads="1"/>
          </p:cNvSpPr>
          <p:nvPr/>
        </p:nvSpPr>
        <p:spPr bwMode="auto">
          <a:xfrm>
            <a:off x="3257550" y="2557463"/>
            <a:ext cx="2628900" cy="1743075"/>
          </a:xfrm>
          <a:prstGeom prst="rect">
            <a:avLst/>
          </a:prstGeom>
          <a:noFill/>
          <a:ln w="9525">
            <a:noFill/>
            <a:miter lim="800000"/>
            <a:headEnd/>
            <a:tailEnd/>
          </a:ln>
        </p:spPr>
        <p:txBody>
          <a:bodyPr/>
          <a:lstStyle/>
          <a:p>
            <a:endParaRPr lang="de-DE"/>
          </a:p>
        </p:txBody>
      </p:sp>
      <p:sp>
        <p:nvSpPr>
          <p:cNvPr id="48132" name="AutoShape 9" descr="9k="/>
          <p:cNvSpPr>
            <a:spLocks noChangeAspect="1" noChangeArrowheads="1"/>
          </p:cNvSpPr>
          <p:nvPr/>
        </p:nvSpPr>
        <p:spPr bwMode="auto">
          <a:xfrm>
            <a:off x="1692275" y="4652963"/>
            <a:ext cx="2628900" cy="1743075"/>
          </a:xfrm>
          <a:prstGeom prst="rect">
            <a:avLst/>
          </a:prstGeom>
          <a:noFill/>
          <a:ln w="9525">
            <a:noFill/>
            <a:miter lim="800000"/>
            <a:headEnd/>
            <a:tailEnd/>
          </a:ln>
        </p:spPr>
        <p:txBody>
          <a:bodyPr/>
          <a:lstStyle/>
          <a:p>
            <a:endParaRPr lang="de-DE"/>
          </a:p>
        </p:txBody>
      </p:sp>
      <p:sp>
        <p:nvSpPr>
          <p:cNvPr id="48133" name="AutoShape 16" descr="Z"/>
          <p:cNvSpPr>
            <a:spLocks noChangeAspect="1" noChangeArrowheads="1"/>
          </p:cNvSpPr>
          <p:nvPr/>
        </p:nvSpPr>
        <p:spPr bwMode="auto">
          <a:xfrm>
            <a:off x="4043363" y="3167063"/>
            <a:ext cx="1057275" cy="523875"/>
          </a:xfrm>
          <a:prstGeom prst="rect">
            <a:avLst/>
          </a:prstGeom>
          <a:noFill/>
          <a:ln w="9525">
            <a:noFill/>
            <a:miter lim="800000"/>
            <a:headEnd/>
            <a:tailEnd/>
          </a:ln>
        </p:spPr>
        <p:txBody>
          <a:bodyPr/>
          <a:lstStyle/>
          <a:p>
            <a:endParaRPr lang="de-DE"/>
          </a:p>
        </p:txBody>
      </p:sp>
      <p:graphicFrame>
        <p:nvGraphicFramePr>
          <p:cNvPr id="2" name="Diagramm 1"/>
          <p:cNvGraphicFramePr/>
          <p:nvPr/>
        </p:nvGraphicFramePr>
        <p:xfrm>
          <a:off x="995772" y="1397000"/>
          <a:ext cx="715245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idx="4294967295"/>
          </p:nvPr>
        </p:nvSpPr>
        <p:spPr>
          <a:xfrm>
            <a:off x="1089025" y="-315913"/>
            <a:ext cx="7543800" cy="1431926"/>
          </a:xfrm>
        </p:spPr>
        <p:txBody>
          <a:bodyPr/>
          <a:lstStyle/>
          <a:p>
            <a:pPr eaLnBrk="1" hangingPunct="1">
              <a:defRPr/>
            </a:pPr>
            <a:r>
              <a:rPr lang="de-CH" sz="2800" dirty="0" smtClean="0"/>
              <a:t>«Ochsentour»</a:t>
            </a:r>
            <a:endParaRPr lang="de-DE" sz="2800" dirty="0" smtClean="0"/>
          </a:p>
        </p:txBody>
      </p:sp>
      <p:sp>
        <p:nvSpPr>
          <p:cNvPr id="198659" name="Rectangle 3"/>
          <p:cNvSpPr>
            <a:spLocks noGrp="1" noChangeArrowheads="1"/>
          </p:cNvSpPr>
          <p:nvPr>
            <p:ph type="body" idx="4294967295"/>
          </p:nvPr>
        </p:nvSpPr>
        <p:spPr>
          <a:xfrm>
            <a:off x="900113" y="981075"/>
            <a:ext cx="7543800" cy="4876800"/>
          </a:xfrm>
        </p:spPr>
        <p:txBody>
          <a:bodyPr/>
          <a:lstStyle/>
          <a:p>
            <a:pPr marL="0" indent="0">
              <a:buFont typeface="Wingdings" pitchFamily="2" charset="2"/>
              <a:buNone/>
              <a:defRPr/>
            </a:pPr>
            <a:r>
              <a:rPr lang="de-CH" sz="2400" b="1" dirty="0" smtClean="0"/>
              <a:t>Vorteil:</a:t>
            </a:r>
          </a:p>
          <a:p>
            <a:pPr>
              <a:defRPr/>
            </a:pPr>
            <a:r>
              <a:rPr lang="de-CH" sz="2400" dirty="0" smtClean="0"/>
              <a:t>rechtlicher Schutz der Antenne bei positivem Entscheid</a:t>
            </a:r>
          </a:p>
          <a:p>
            <a:pPr>
              <a:defRPr/>
            </a:pPr>
            <a:r>
              <a:rPr lang="de-CH" sz="2400" dirty="0" smtClean="0"/>
              <a:t>Legales Vorgehen, keine rechtlichen Sanktionen zu befürchten</a:t>
            </a:r>
          </a:p>
          <a:p>
            <a:pPr marL="0" indent="0">
              <a:buFont typeface="Wingdings" pitchFamily="2" charset="2"/>
              <a:buNone/>
              <a:defRPr/>
            </a:pPr>
            <a:endParaRPr lang="de-CH" sz="2400" dirty="0"/>
          </a:p>
          <a:p>
            <a:pPr marL="0" indent="0">
              <a:buFont typeface="Wingdings" pitchFamily="2" charset="2"/>
              <a:buNone/>
              <a:defRPr/>
            </a:pPr>
            <a:r>
              <a:rPr lang="de-CH" sz="2400" b="1" dirty="0" smtClean="0"/>
              <a:t>Nachteile:</a:t>
            </a:r>
          </a:p>
          <a:p>
            <a:pPr>
              <a:defRPr/>
            </a:pPr>
            <a:r>
              <a:rPr lang="de-CH" sz="2400" dirty="0" smtClean="0"/>
              <a:t>Sehr teuer</a:t>
            </a:r>
          </a:p>
          <a:p>
            <a:pPr>
              <a:defRPr/>
            </a:pPr>
            <a:r>
              <a:rPr lang="de-CH" sz="2400" dirty="0" smtClean="0"/>
              <a:t>Viel Papierkrieg</a:t>
            </a:r>
          </a:p>
          <a:p>
            <a:pPr>
              <a:defRPr/>
            </a:pPr>
            <a:r>
              <a:rPr lang="de-CH" sz="2400" dirty="0" smtClean="0"/>
              <a:t>Kann Monate/Jahre dauern</a:t>
            </a:r>
          </a:p>
          <a:p>
            <a:pPr>
              <a:defRPr/>
            </a:pPr>
            <a:r>
              <a:rPr lang="de-CH" sz="2400" dirty="0" smtClean="0"/>
              <a:t>Durch die öffentliche Ausschreibung/Aussteckung entsteht unnötiger Wirbel</a:t>
            </a:r>
          </a:p>
          <a:p>
            <a:pPr>
              <a:defRPr/>
            </a:pPr>
            <a:r>
              <a:rPr lang="de-CH" sz="2400" dirty="0" smtClean="0"/>
              <a:t>Keine Antenne während des ganzen Verfahrens</a:t>
            </a:r>
            <a:endParaRPr lang="de-CH"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idx="4294967295"/>
          </p:nvPr>
        </p:nvSpPr>
        <p:spPr>
          <a:xfrm>
            <a:off x="1089025" y="-315913"/>
            <a:ext cx="7543800" cy="1431926"/>
          </a:xfrm>
        </p:spPr>
        <p:txBody>
          <a:bodyPr/>
          <a:lstStyle/>
          <a:p>
            <a:pPr eaLnBrk="1" hangingPunct="1">
              <a:defRPr/>
            </a:pPr>
            <a:r>
              <a:rPr lang="de-CH" sz="2800" dirty="0" smtClean="0"/>
              <a:t>«einfach bauen…»</a:t>
            </a:r>
            <a:endParaRPr lang="de-DE" sz="2800" dirty="0" smtClean="0"/>
          </a:p>
        </p:txBody>
      </p:sp>
      <p:sp>
        <p:nvSpPr>
          <p:cNvPr id="198659" name="Rectangle 3"/>
          <p:cNvSpPr>
            <a:spLocks noGrp="1" noChangeArrowheads="1"/>
          </p:cNvSpPr>
          <p:nvPr>
            <p:ph type="body" idx="4294967295"/>
          </p:nvPr>
        </p:nvSpPr>
        <p:spPr>
          <a:xfrm>
            <a:off x="900113" y="765175"/>
            <a:ext cx="7543800" cy="5092700"/>
          </a:xfrm>
        </p:spPr>
        <p:txBody>
          <a:bodyPr/>
          <a:lstStyle/>
          <a:p>
            <a:pPr marL="0" indent="0">
              <a:buFont typeface="Wingdings" pitchFamily="2" charset="2"/>
              <a:buNone/>
              <a:defRPr/>
            </a:pPr>
            <a:r>
              <a:rPr lang="de-CH" sz="2400" b="1" dirty="0" smtClean="0"/>
              <a:t>Vorteil:</a:t>
            </a:r>
          </a:p>
          <a:p>
            <a:pPr>
              <a:defRPr/>
            </a:pPr>
            <a:r>
              <a:rPr lang="de-CH" sz="2400" dirty="0" smtClean="0"/>
              <a:t>Antenne steht sofort zur Verfügung, selbst wenn nachher ein Verfahren läuft, muss sie erst bei dessen negativem Ausgang entfernt werden.</a:t>
            </a:r>
          </a:p>
          <a:p>
            <a:pPr>
              <a:defRPr/>
            </a:pPr>
            <a:r>
              <a:rPr lang="de-CH" sz="2400" dirty="0" smtClean="0"/>
              <a:t>Kostenersparnis</a:t>
            </a:r>
          </a:p>
          <a:p>
            <a:pPr>
              <a:defRPr/>
            </a:pPr>
            <a:r>
              <a:rPr lang="de-CH" sz="2400" dirty="0" smtClean="0"/>
              <a:t>Kein Papierkrieg</a:t>
            </a:r>
            <a:endParaRPr lang="de-CH" sz="2400" dirty="0"/>
          </a:p>
          <a:p>
            <a:pPr marL="0" indent="0">
              <a:buFont typeface="Wingdings" pitchFamily="2" charset="2"/>
              <a:buNone/>
              <a:defRPr/>
            </a:pPr>
            <a:r>
              <a:rPr lang="de-CH" sz="2400" b="1" dirty="0" smtClean="0"/>
              <a:t>Nachteile:</a:t>
            </a:r>
          </a:p>
          <a:p>
            <a:pPr>
              <a:defRPr/>
            </a:pPr>
            <a:r>
              <a:rPr lang="de-CH" sz="2400" dirty="0" smtClean="0"/>
              <a:t>Im schlimmsten Fall muss die Anlage wieder abgebaut werden</a:t>
            </a:r>
          </a:p>
          <a:p>
            <a:pPr>
              <a:defRPr/>
            </a:pPr>
            <a:r>
              <a:rPr lang="de-CH" sz="2400" dirty="0" smtClean="0"/>
              <a:t>Busse möglich, da illegal</a:t>
            </a:r>
          </a:p>
          <a:p>
            <a:pPr>
              <a:defRPr/>
            </a:pPr>
            <a:r>
              <a:rPr lang="de-CH" sz="2400" dirty="0" smtClean="0"/>
              <a:t>Nachträgliches Baubewilligungsverfahren mit «negativ vorgespannter» Behörde</a:t>
            </a:r>
          </a:p>
          <a:p>
            <a:pPr>
              <a:defRPr/>
            </a:pPr>
            <a:r>
              <a:rPr lang="de-CH" sz="2400" dirty="0" smtClean="0"/>
              <a:t>Nachbarn werden ebenfalls Vorbehalte geltend machen und Einsprachen einreichen</a:t>
            </a:r>
            <a:endParaRPr lang="de-CH"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idx="4294967295"/>
          </p:nvPr>
        </p:nvSpPr>
        <p:spPr>
          <a:xfrm>
            <a:off x="1089025" y="-315913"/>
            <a:ext cx="7543800" cy="1431926"/>
          </a:xfrm>
        </p:spPr>
        <p:txBody>
          <a:bodyPr/>
          <a:lstStyle/>
          <a:p>
            <a:pPr eaLnBrk="1" hangingPunct="1">
              <a:defRPr/>
            </a:pPr>
            <a:r>
              <a:rPr lang="de-CH" sz="2800" dirty="0" smtClean="0"/>
              <a:t>Beurteilung der beiden Varianten</a:t>
            </a:r>
            <a:endParaRPr lang="de-DE" sz="2800" dirty="0" smtClean="0"/>
          </a:p>
        </p:txBody>
      </p:sp>
      <p:sp>
        <p:nvSpPr>
          <p:cNvPr id="198659" name="Rectangle 3"/>
          <p:cNvSpPr>
            <a:spLocks noGrp="1" noChangeArrowheads="1"/>
          </p:cNvSpPr>
          <p:nvPr>
            <p:ph type="body" idx="4294967295"/>
          </p:nvPr>
        </p:nvSpPr>
        <p:spPr>
          <a:xfrm>
            <a:off x="900113" y="1341438"/>
            <a:ext cx="7543800" cy="5092700"/>
          </a:xfrm>
        </p:spPr>
        <p:txBody>
          <a:bodyPr/>
          <a:lstStyle/>
          <a:p>
            <a:pPr>
              <a:defRPr/>
            </a:pPr>
            <a:r>
              <a:rPr lang="de-CH" sz="2000" dirty="0" smtClean="0"/>
              <a:t>In vielen Fällen sind es die Nachbarn, welche den Funkamateur bei der Gemeinde denunzieren, wenn er eine Antenne aufstellt, die Wahrscheinlichkeit, dass das passiert, ist hoch.</a:t>
            </a:r>
            <a:br>
              <a:rPr lang="de-CH" sz="2000" dirty="0" smtClean="0"/>
            </a:br>
            <a:endParaRPr lang="de-CH" sz="2000" dirty="0" smtClean="0"/>
          </a:p>
          <a:p>
            <a:pPr>
              <a:defRPr/>
            </a:pPr>
            <a:r>
              <a:rPr lang="de-CH" sz="2000" dirty="0" smtClean="0"/>
              <a:t>Den 16m-Gittermast im Wohnquartier würde ich nicht ohne Baubewilligung aufzustellen versuchen</a:t>
            </a:r>
            <a:br>
              <a:rPr lang="de-CH" sz="2000" dirty="0" smtClean="0"/>
            </a:br>
            <a:endParaRPr lang="de-CH" sz="2000" dirty="0" smtClean="0"/>
          </a:p>
          <a:p>
            <a:pPr>
              <a:defRPr/>
            </a:pPr>
            <a:r>
              <a:rPr lang="de-CH" sz="2000" dirty="0" smtClean="0"/>
              <a:t>Für kleine Projekte ist die Variante «einfach aufstellen» ein gangbarer Weg, wenn schon ein Bewilligungsverfahren, dann aber gleich ein «richtiges» Projekt!</a:t>
            </a:r>
            <a:br>
              <a:rPr lang="de-CH" sz="2000" dirty="0" smtClean="0"/>
            </a:br>
            <a:endParaRPr lang="de-CH" sz="2000" dirty="0" smtClean="0"/>
          </a:p>
          <a:p>
            <a:pPr>
              <a:defRPr/>
            </a:pPr>
            <a:r>
              <a:rPr lang="de-CH" sz="2000" dirty="0" smtClean="0"/>
              <a:t>In städtischen Gemeinden stehen genug unterbeschäftigte Beamten zur Verfügung, welche Kontrollen durchführen</a:t>
            </a:r>
            <a:endParaRPr lang="de-CH" sz="2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228600" y="304800"/>
            <a:ext cx="8736013" cy="1431925"/>
          </a:xfrm>
        </p:spPr>
        <p:txBody>
          <a:bodyPr/>
          <a:lstStyle/>
          <a:p>
            <a:r>
              <a:rPr lang="en-US" smtClean="0">
                <a:solidFill>
                  <a:srgbClr val="FF0000"/>
                </a:solidFill>
                <a:effectLst/>
              </a:rPr>
              <a:t>Alternative: Stealth Antennas</a:t>
            </a:r>
          </a:p>
        </p:txBody>
      </p:sp>
      <p:sp>
        <p:nvSpPr>
          <p:cNvPr id="52226" name="Rectangle 3"/>
          <p:cNvSpPr>
            <a:spLocks noGrp="1" noChangeArrowheads="1"/>
          </p:cNvSpPr>
          <p:nvPr>
            <p:ph type="body" sz="half" idx="2"/>
          </p:nvPr>
        </p:nvSpPr>
        <p:spPr>
          <a:xfrm>
            <a:off x="4913313" y="1981200"/>
            <a:ext cx="3697287" cy="4114800"/>
          </a:xfrm>
        </p:spPr>
        <p:txBody>
          <a:bodyPr/>
          <a:lstStyle/>
          <a:p>
            <a:pPr>
              <a:lnSpc>
                <a:spcPct val="90000"/>
              </a:lnSpc>
            </a:pPr>
            <a:r>
              <a:rPr lang="en-US" sz="2400" smtClean="0">
                <a:effectLst/>
              </a:rPr>
              <a:t>Antennen müssen nicht riesig sein, damit sie funktionieren</a:t>
            </a:r>
          </a:p>
          <a:p>
            <a:pPr>
              <a:lnSpc>
                <a:spcPct val="90000"/>
              </a:lnSpc>
            </a:pPr>
            <a:r>
              <a:rPr lang="en-US" sz="2400" smtClean="0">
                <a:effectLst/>
              </a:rPr>
              <a:t>Auch Innenantennen können funktionieren</a:t>
            </a:r>
          </a:p>
          <a:p>
            <a:pPr>
              <a:lnSpc>
                <a:spcPct val="90000"/>
              </a:lnSpc>
            </a:pPr>
            <a:r>
              <a:rPr lang="en-US" sz="2400" smtClean="0">
                <a:effectLst/>
              </a:rPr>
              <a:t>Manchmal funktioniert es auch mit weniger als einem Kilowatt</a:t>
            </a:r>
            <a:r>
              <a:rPr lang="en-US" sz="2400" smtClean="0">
                <a:effectLst/>
                <a:sym typeface="Wingdings" pitchFamily="2" charset="2"/>
              </a:rPr>
              <a:t></a:t>
            </a:r>
            <a:endParaRPr lang="en-US" sz="2400" smtClean="0">
              <a:effectLst/>
            </a:endParaRPr>
          </a:p>
          <a:p>
            <a:pPr>
              <a:lnSpc>
                <a:spcPct val="90000"/>
              </a:lnSpc>
            </a:pPr>
            <a:r>
              <a:rPr lang="en-US" sz="2400" smtClean="0">
                <a:effectLst/>
              </a:rPr>
              <a:t>Auch Provisorien funktionieren</a:t>
            </a:r>
          </a:p>
        </p:txBody>
      </p:sp>
      <p:sp>
        <p:nvSpPr>
          <p:cNvPr id="52227" name="Rectangle 4"/>
          <p:cNvSpPr>
            <a:spLocks noChangeArrowheads="1"/>
          </p:cNvSpPr>
          <p:nvPr/>
        </p:nvSpPr>
        <p:spPr bwMode="auto">
          <a:xfrm>
            <a:off x="0" y="1951038"/>
            <a:ext cx="9144000" cy="0"/>
          </a:xfrm>
          <a:prstGeom prst="rect">
            <a:avLst/>
          </a:prstGeom>
          <a:noFill/>
          <a:ln w="9525">
            <a:noFill/>
            <a:miter lim="800000"/>
            <a:headEnd/>
            <a:tailEnd/>
          </a:ln>
        </p:spPr>
        <p:txBody>
          <a:bodyPr>
            <a:spAutoFit/>
          </a:bodyPr>
          <a:lstStyle/>
          <a:p>
            <a:endParaRPr lang="en-US">
              <a:solidFill>
                <a:srgbClr val="FFFFFF"/>
              </a:solidFill>
            </a:endParaRPr>
          </a:p>
        </p:txBody>
      </p:sp>
      <p:pic>
        <p:nvPicPr>
          <p:cNvPr id="52228" name="Picture 5" descr="1isotron4"/>
          <p:cNvPicPr>
            <a:picLocks noChangeAspect="1" noChangeArrowheads="1"/>
          </p:cNvPicPr>
          <p:nvPr/>
        </p:nvPicPr>
        <p:blipFill>
          <a:blip r:embed="rId2"/>
          <a:srcRect/>
          <a:stretch>
            <a:fillRect/>
          </a:stretch>
        </p:blipFill>
        <p:spPr bwMode="auto">
          <a:xfrm>
            <a:off x="533400" y="1676400"/>
            <a:ext cx="1736725" cy="2617788"/>
          </a:xfrm>
          <a:prstGeom prst="rect">
            <a:avLst/>
          </a:prstGeom>
          <a:noFill/>
          <a:ln w="9525">
            <a:noFill/>
            <a:miter lim="800000"/>
            <a:headEnd/>
            <a:tailEnd/>
          </a:ln>
        </p:spPr>
      </p:pic>
      <p:pic>
        <p:nvPicPr>
          <p:cNvPr id="52229" name="Picture 6" descr="DXE-HR-1P_uninstalled">
            <a:hlinkClick r:id="rId3"/>
          </p:cNvPr>
          <p:cNvPicPr>
            <a:picLocks noChangeAspect="1" noChangeArrowheads="1"/>
          </p:cNvPicPr>
          <p:nvPr/>
        </p:nvPicPr>
        <p:blipFill>
          <a:blip r:embed="rId4"/>
          <a:srcRect/>
          <a:stretch>
            <a:fillRect/>
          </a:stretch>
        </p:blipFill>
        <p:spPr bwMode="auto">
          <a:xfrm>
            <a:off x="228600" y="4495800"/>
            <a:ext cx="2286000" cy="1965325"/>
          </a:xfrm>
          <a:prstGeom prst="rect">
            <a:avLst/>
          </a:prstGeom>
          <a:noFill/>
          <a:ln w="9525">
            <a:noFill/>
            <a:miter lim="800000"/>
            <a:headEnd/>
            <a:tailEnd/>
          </a:ln>
        </p:spPr>
      </p:pic>
      <p:pic>
        <p:nvPicPr>
          <p:cNvPr id="52230" name="Picture 7"/>
          <p:cNvPicPr>
            <a:picLocks noChangeAspect="1" noChangeArrowheads="1"/>
          </p:cNvPicPr>
          <p:nvPr/>
        </p:nvPicPr>
        <p:blipFill>
          <a:blip r:embed="rId5"/>
          <a:srcRect/>
          <a:stretch>
            <a:fillRect/>
          </a:stretch>
        </p:blipFill>
        <p:spPr bwMode="auto">
          <a:xfrm>
            <a:off x="2333625" y="2209800"/>
            <a:ext cx="2238375" cy="3240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r>
              <a:rPr lang="en-US" smtClean="0">
                <a:solidFill>
                  <a:srgbClr val="FF0000"/>
                </a:solidFill>
                <a:effectLst/>
              </a:rPr>
              <a:t>Was braucht es?</a:t>
            </a:r>
          </a:p>
        </p:txBody>
      </p:sp>
      <p:sp>
        <p:nvSpPr>
          <p:cNvPr id="53250" name="Rectangle 3"/>
          <p:cNvSpPr>
            <a:spLocks noGrp="1" noChangeArrowheads="1"/>
          </p:cNvSpPr>
          <p:nvPr>
            <p:ph type="body" idx="1"/>
          </p:nvPr>
        </p:nvSpPr>
        <p:spPr/>
        <p:txBody>
          <a:bodyPr/>
          <a:lstStyle/>
          <a:p>
            <a:r>
              <a:rPr lang="en-US" smtClean="0">
                <a:effectLst/>
              </a:rPr>
              <a:t>Estrich,  Vordach, Fahnenmast,  Zimmerdecke, Balkon, Balkongeländer, Dachrinne</a:t>
            </a:r>
          </a:p>
          <a:p>
            <a:r>
              <a:rPr lang="en-US" smtClean="0">
                <a:effectLst/>
              </a:rPr>
              <a:t>Einen Tuner</a:t>
            </a:r>
          </a:p>
          <a:p>
            <a:r>
              <a:rPr lang="en-US" smtClean="0">
                <a:effectLst/>
              </a:rPr>
              <a:t>Gute Kopfhörer/Lautsprecher</a:t>
            </a:r>
          </a:p>
          <a:p>
            <a:r>
              <a:rPr lang="en-US" smtClean="0">
                <a:effectLst/>
              </a:rPr>
              <a:t>Geduld</a:t>
            </a:r>
          </a:p>
          <a:p>
            <a:r>
              <a:rPr lang="en-US" smtClean="0">
                <a:effectLst/>
              </a:rPr>
              <a:t>Ab und zu einen Contest</a:t>
            </a:r>
          </a:p>
          <a:p>
            <a:endParaRPr lang="en-US" smtClean="0">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en-US" smtClean="0">
                <a:solidFill>
                  <a:srgbClr val="FF0000"/>
                </a:solidFill>
                <a:effectLst/>
              </a:rPr>
              <a:t>Probleme</a:t>
            </a:r>
          </a:p>
        </p:txBody>
      </p:sp>
      <p:sp>
        <p:nvSpPr>
          <p:cNvPr id="54274" name="Rectangle 3"/>
          <p:cNvSpPr>
            <a:spLocks noGrp="1" noChangeArrowheads="1"/>
          </p:cNvSpPr>
          <p:nvPr>
            <p:ph type="body" idx="1"/>
          </p:nvPr>
        </p:nvSpPr>
        <p:spPr/>
        <p:txBody>
          <a:bodyPr/>
          <a:lstStyle/>
          <a:p>
            <a:r>
              <a:rPr lang="en-US" smtClean="0">
                <a:effectLst/>
              </a:rPr>
              <a:t>Störnebel, für befriedigende Resultate braucht es umfangreiche Entstör-massnahmen</a:t>
            </a:r>
          </a:p>
          <a:p>
            <a:r>
              <a:rPr lang="en-US" smtClean="0">
                <a:effectLst/>
              </a:rPr>
              <a:t>Grosse TVI/BCI-Gefahr, deshalb nur mit QRP!</a:t>
            </a:r>
          </a:p>
          <a:p>
            <a:r>
              <a:rPr lang="en-US" smtClean="0">
                <a:effectLst/>
              </a:rPr>
              <a:t>Antennen werden von der Umgebung beeinflusst</a:t>
            </a:r>
          </a:p>
          <a:p>
            <a:r>
              <a:rPr lang="en-US" smtClean="0">
                <a:effectLst/>
              </a:rPr>
              <a:t>Technisch gesehen, ein Kompromiss!</a:t>
            </a:r>
          </a:p>
          <a:p>
            <a:endParaRPr lang="en-US" smtClean="0">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idx="4294967295"/>
          </p:nvPr>
        </p:nvSpPr>
        <p:spPr/>
        <p:txBody>
          <a:bodyPr/>
          <a:lstStyle/>
          <a:p>
            <a:pPr eaLnBrk="1" hangingPunct="1">
              <a:defRPr/>
            </a:pPr>
            <a:r>
              <a:rPr lang="en-US" dirty="0" err="1" smtClean="0">
                <a:solidFill>
                  <a:srgbClr val="FF0000"/>
                </a:solidFill>
                <a:effectLst/>
              </a:rPr>
              <a:t>Wichtige</a:t>
            </a:r>
            <a:r>
              <a:rPr lang="en-US" dirty="0" smtClean="0">
                <a:solidFill>
                  <a:srgbClr val="FF0000"/>
                </a:solidFill>
                <a:effectLst/>
              </a:rPr>
              <a:t> </a:t>
            </a:r>
            <a:r>
              <a:rPr lang="en-US" dirty="0" err="1" smtClean="0">
                <a:solidFill>
                  <a:srgbClr val="FF0000"/>
                </a:solidFill>
                <a:effectLst/>
              </a:rPr>
              <a:t>Erkenntnis</a:t>
            </a:r>
            <a:endParaRPr lang="de-DE" dirty="0" smtClean="0"/>
          </a:p>
        </p:txBody>
      </p:sp>
      <p:sp>
        <p:nvSpPr>
          <p:cNvPr id="202755" name="Rectangle 3"/>
          <p:cNvSpPr>
            <a:spLocks noGrp="1" noChangeArrowheads="1"/>
          </p:cNvSpPr>
          <p:nvPr>
            <p:ph type="body" idx="4294967295"/>
          </p:nvPr>
        </p:nvSpPr>
        <p:spPr>
          <a:xfrm>
            <a:off x="1066800" y="1981200"/>
            <a:ext cx="7543800" cy="4876800"/>
          </a:xfrm>
        </p:spPr>
        <p:txBody>
          <a:bodyPr/>
          <a:lstStyle/>
          <a:p>
            <a:pPr marL="0" indent="0" eaLnBrk="1" hangingPunct="1">
              <a:buFont typeface="Wingdings" pitchFamily="2" charset="2"/>
              <a:buNone/>
              <a:defRPr/>
            </a:pPr>
            <a:r>
              <a:rPr lang="de-CH" sz="3600" dirty="0" smtClean="0">
                <a:solidFill>
                  <a:srgbClr val="FF0000"/>
                </a:solidFill>
              </a:rPr>
              <a:t>Eine Antenne kann zwei der drei Eigenschaften </a:t>
            </a:r>
            <a:r>
              <a:rPr lang="de-CH" sz="3600" b="1" i="1" dirty="0" smtClean="0">
                <a:solidFill>
                  <a:srgbClr val="FF0000"/>
                </a:solidFill>
              </a:rPr>
              <a:t>klein</a:t>
            </a:r>
            <a:r>
              <a:rPr lang="de-CH" sz="3600" dirty="0" smtClean="0">
                <a:solidFill>
                  <a:srgbClr val="FF0000"/>
                </a:solidFill>
              </a:rPr>
              <a:t>, </a:t>
            </a:r>
            <a:r>
              <a:rPr lang="de-CH" sz="3600" b="1" i="1" dirty="0" smtClean="0">
                <a:solidFill>
                  <a:srgbClr val="FF0000"/>
                </a:solidFill>
              </a:rPr>
              <a:t>effizient</a:t>
            </a:r>
            <a:r>
              <a:rPr lang="de-CH" sz="3600" dirty="0" smtClean="0">
                <a:solidFill>
                  <a:srgbClr val="FF0000"/>
                </a:solidFill>
              </a:rPr>
              <a:t> oder </a:t>
            </a:r>
            <a:r>
              <a:rPr lang="de-CH" sz="3600" b="1" i="1" dirty="0" smtClean="0">
                <a:solidFill>
                  <a:srgbClr val="FF0000"/>
                </a:solidFill>
              </a:rPr>
              <a:t>breitbandig</a:t>
            </a:r>
            <a:r>
              <a:rPr lang="de-CH" sz="3600" dirty="0" smtClean="0">
                <a:solidFill>
                  <a:srgbClr val="FF0000"/>
                </a:solidFill>
              </a:rPr>
              <a:t> haben, aber </a:t>
            </a:r>
            <a:r>
              <a:rPr lang="de-CH" sz="3600" b="1" i="1" dirty="0" smtClean="0"/>
              <a:t>nie</a:t>
            </a:r>
            <a:r>
              <a:rPr lang="de-CH" sz="3600" b="1" i="1" dirty="0" smtClean="0">
                <a:solidFill>
                  <a:srgbClr val="FF0000"/>
                </a:solidFill>
              </a:rPr>
              <a:t> </a:t>
            </a:r>
            <a:r>
              <a:rPr lang="de-CH" sz="3600" b="1" i="1" dirty="0"/>
              <a:t>alle drei</a:t>
            </a:r>
            <a:r>
              <a:rPr lang="de-CH" sz="3600" dirty="0"/>
              <a:t> Eigenschaften </a:t>
            </a:r>
            <a:r>
              <a:rPr lang="de-CH" sz="3600" dirty="0" smtClean="0"/>
              <a:t>zusammen!</a:t>
            </a:r>
            <a:endParaRPr lang="de-CH" sz="3600" dirty="0"/>
          </a:p>
          <a:p>
            <a:pPr marL="0" indent="0" eaLnBrk="1" hangingPunct="1">
              <a:buFont typeface="Wingdings" pitchFamily="2" charset="2"/>
              <a:buNone/>
              <a:defRPr/>
            </a:pPr>
            <a:endParaRPr lang="de-CH" sz="3600" dirty="0" smtClean="0">
              <a:solidFill>
                <a:srgbClr val="FF0000"/>
              </a:solidFill>
            </a:endParaRPr>
          </a:p>
        </p:txBody>
      </p:sp>
      <p:sp>
        <p:nvSpPr>
          <p:cNvPr id="55299" name="AutoShape 8" descr="9k="/>
          <p:cNvSpPr>
            <a:spLocks noChangeAspect="1" noChangeArrowheads="1"/>
          </p:cNvSpPr>
          <p:nvPr/>
        </p:nvSpPr>
        <p:spPr bwMode="auto">
          <a:xfrm>
            <a:off x="3257550" y="2557463"/>
            <a:ext cx="2628900" cy="1743075"/>
          </a:xfrm>
          <a:prstGeom prst="rect">
            <a:avLst/>
          </a:prstGeom>
          <a:noFill/>
          <a:ln w="9525">
            <a:noFill/>
            <a:miter lim="800000"/>
            <a:headEnd/>
            <a:tailEnd/>
          </a:ln>
        </p:spPr>
        <p:txBody>
          <a:bodyPr/>
          <a:lstStyle/>
          <a:p>
            <a:endParaRPr lang="de-DE">
              <a:solidFill>
                <a:srgbClr val="FFFFFF"/>
              </a:solidFill>
            </a:endParaRPr>
          </a:p>
        </p:txBody>
      </p:sp>
      <p:sp>
        <p:nvSpPr>
          <p:cNvPr id="55300" name="AutoShape 9" descr="9k="/>
          <p:cNvSpPr>
            <a:spLocks noChangeAspect="1" noChangeArrowheads="1"/>
          </p:cNvSpPr>
          <p:nvPr/>
        </p:nvSpPr>
        <p:spPr bwMode="auto">
          <a:xfrm>
            <a:off x="1692275" y="4652963"/>
            <a:ext cx="2628900" cy="1743075"/>
          </a:xfrm>
          <a:prstGeom prst="rect">
            <a:avLst/>
          </a:prstGeom>
          <a:noFill/>
          <a:ln w="9525">
            <a:noFill/>
            <a:miter lim="800000"/>
            <a:headEnd/>
            <a:tailEnd/>
          </a:ln>
        </p:spPr>
        <p:txBody>
          <a:bodyPr/>
          <a:lstStyle/>
          <a:p>
            <a:endParaRPr lang="de-DE">
              <a:solidFill>
                <a:srgbClr val="FFFFFF"/>
              </a:solidFill>
            </a:endParaRPr>
          </a:p>
        </p:txBody>
      </p:sp>
      <p:sp>
        <p:nvSpPr>
          <p:cNvPr id="55301" name="AutoShape 16" descr="Z"/>
          <p:cNvSpPr>
            <a:spLocks noChangeAspect="1" noChangeArrowheads="1"/>
          </p:cNvSpPr>
          <p:nvPr/>
        </p:nvSpPr>
        <p:spPr bwMode="auto">
          <a:xfrm>
            <a:off x="4043363" y="3167063"/>
            <a:ext cx="1057275" cy="523875"/>
          </a:xfrm>
          <a:prstGeom prst="rect">
            <a:avLst/>
          </a:prstGeom>
          <a:noFill/>
          <a:ln w="9525">
            <a:noFill/>
            <a:miter lim="800000"/>
            <a:headEnd/>
            <a:tailEnd/>
          </a:ln>
        </p:spPr>
        <p:txBody>
          <a:bodyPr/>
          <a:lstStyle/>
          <a:p>
            <a:endParaRPr lang="de-DE">
              <a:solidFill>
                <a:srgbClr val="FFFF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1055688" y="260350"/>
            <a:ext cx="7543800" cy="1431925"/>
          </a:xfrm>
        </p:spPr>
        <p:txBody>
          <a:bodyPr/>
          <a:lstStyle/>
          <a:p>
            <a:pPr eaLnBrk="1" hangingPunct="1">
              <a:defRPr/>
            </a:pPr>
            <a:r>
              <a:rPr lang="de-CH" sz="3200" b="0" i="1" smtClean="0"/>
              <a:t>Recht und Unrecht für Funkamateure</a:t>
            </a:r>
            <a:r>
              <a:rPr lang="de-CH" sz="4000" b="0" i="1" smtClean="0"/>
              <a:t/>
            </a:r>
            <a:br>
              <a:rPr lang="de-CH" sz="4000" b="0" i="1" smtClean="0"/>
            </a:br>
            <a:endParaRPr lang="de-DE" sz="4000" b="0" i="1" smtClean="0"/>
          </a:p>
        </p:txBody>
      </p:sp>
      <p:sp>
        <p:nvSpPr>
          <p:cNvPr id="110595" name="Rectangle 3"/>
          <p:cNvSpPr>
            <a:spLocks noGrp="1" noChangeArrowheads="1"/>
          </p:cNvSpPr>
          <p:nvPr>
            <p:ph type="body" idx="4294967295"/>
          </p:nvPr>
        </p:nvSpPr>
        <p:spPr>
          <a:xfrm>
            <a:off x="1055688" y="1339850"/>
            <a:ext cx="7543800" cy="4114800"/>
          </a:xfrm>
        </p:spPr>
        <p:txBody>
          <a:bodyPr/>
          <a:lstStyle/>
          <a:p>
            <a:pPr marL="0" indent="0" eaLnBrk="1" fontAlgn="ctr" hangingPunct="1">
              <a:lnSpc>
                <a:spcPct val="80000"/>
              </a:lnSpc>
              <a:buFont typeface="Wingdings" pitchFamily="2" charset="2"/>
              <a:buNone/>
              <a:defRPr/>
            </a:pPr>
            <a:r>
              <a:rPr lang="de-CH" sz="2000" dirty="0" smtClean="0"/>
              <a:t>Amateurfunk am Steuer….</a:t>
            </a:r>
            <a:endParaRPr lang="de-DE" sz="2000" dirty="0" smtClean="0"/>
          </a:p>
          <a:p>
            <a:pPr marL="0" indent="0" eaLnBrk="1" fontAlgn="ctr" hangingPunct="1">
              <a:lnSpc>
                <a:spcPct val="80000"/>
              </a:lnSpc>
              <a:buFont typeface="Wingdings" pitchFamily="2" charset="2"/>
              <a:buNone/>
              <a:defRPr/>
            </a:pPr>
            <a:endParaRPr lang="de-DE" sz="2000" dirty="0" smtClean="0"/>
          </a:p>
          <a:p>
            <a:pPr marL="0" indent="0" eaLnBrk="1" fontAlgn="ctr" hangingPunct="1">
              <a:lnSpc>
                <a:spcPct val="80000"/>
              </a:lnSpc>
              <a:buFont typeface="Wingdings" pitchFamily="2" charset="2"/>
              <a:buNone/>
              <a:defRPr/>
            </a:pPr>
            <a:r>
              <a:rPr lang="de-DE" sz="2000" dirty="0" smtClean="0"/>
              <a:t>Leider schreibt die Verkehrsregelverordnung aber nicht vor, dass die Aufmerksamkeit  der Lenker durch unnötige </a:t>
            </a:r>
            <a:r>
              <a:rPr lang="de-DE" sz="2000" dirty="0" err="1" smtClean="0"/>
              <a:t>Verkehrsbehinderungsmassnahmen</a:t>
            </a:r>
            <a:r>
              <a:rPr lang="de-DE" sz="2000" dirty="0" smtClean="0"/>
              <a:t>, Blitzer, sinnlose Einbahnregelungen oder den allgemeinen Schilderwald nicht beeinträchtigt werden darf, dort wäre weitaus mehr Handlungsbedarf...  </a:t>
            </a:r>
          </a:p>
          <a:p>
            <a:pPr marL="0" indent="0" eaLnBrk="1" fontAlgn="ctr" hangingPunct="1">
              <a:lnSpc>
                <a:spcPct val="80000"/>
              </a:lnSpc>
              <a:buFont typeface="Wingdings" pitchFamily="2" charset="2"/>
              <a:buNone/>
              <a:defRPr/>
            </a:pPr>
            <a:endParaRPr lang="de-DE" sz="2000" dirty="0" smtClean="0"/>
          </a:p>
          <a:p>
            <a:pPr marL="0" indent="0" eaLnBrk="1" fontAlgn="ctr" hangingPunct="1">
              <a:lnSpc>
                <a:spcPct val="80000"/>
              </a:lnSpc>
              <a:buFont typeface="Wingdings" pitchFamily="2" charset="2"/>
              <a:buNone/>
              <a:defRPr/>
            </a:pPr>
            <a:endParaRPr lang="de-CH" sz="2000" b="1" i="1" dirty="0" smtClean="0">
              <a:solidFill>
                <a:srgbClr val="FFFF00"/>
              </a:solidFill>
            </a:endParaRPr>
          </a:p>
        </p:txBody>
      </p:sp>
      <p:sp>
        <p:nvSpPr>
          <p:cNvPr id="19459" name="Text Box 5"/>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lstStyle/>
          <a:p>
            <a:pPr eaLnBrk="1" hangingPunct="1">
              <a:defRPr/>
            </a:pPr>
            <a:r>
              <a:rPr lang="de-CH" sz="2800" dirty="0"/>
              <a:t>8. Antennen im Baurecht</a:t>
            </a:r>
            <a:r>
              <a:rPr lang="de-CH" sz="3200" b="0" i="1" dirty="0" smtClean="0"/>
              <a:t>		</a:t>
            </a:r>
            <a:endParaRPr lang="de-DE" sz="4000" b="0" i="1" dirty="0" smtClean="0"/>
          </a:p>
        </p:txBody>
      </p:sp>
      <p:sp>
        <p:nvSpPr>
          <p:cNvPr id="110595" name="Rectangle 3"/>
          <p:cNvSpPr>
            <a:spLocks noGrp="1" noChangeArrowheads="1"/>
          </p:cNvSpPr>
          <p:nvPr>
            <p:ph type="body" idx="4294967295"/>
          </p:nvPr>
        </p:nvSpPr>
        <p:spPr>
          <a:xfrm>
            <a:off x="1042988" y="1484313"/>
            <a:ext cx="7543800" cy="4114800"/>
          </a:xfrm>
        </p:spPr>
        <p:txBody>
          <a:bodyPr/>
          <a:lstStyle/>
          <a:p>
            <a:pPr marL="457200" indent="-457200">
              <a:buFont typeface="+mj-lt"/>
              <a:buAutoNum type="arabicPeriod"/>
              <a:defRPr/>
            </a:pPr>
            <a:r>
              <a:rPr lang="de-CH" sz="2000" b="1" i="1" dirty="0" smtClean="0"/>
              <a:t>Zonenplanung als Grundlage  des  Baurechts</a:t>
            </a:r>
          </a:p>
          <a:p>
            <a:pPr marL="457200" indent="-457200">
              <a:buFont typeface="+mj-lt"/>
              <a:buAutoNum type="arabicPeriod"/>
              <a:defRPr/>
            </a:pPr>
            <a:r>
              <a:rPr lang="de-CH" sz="2000" b="1" i="1" dirty="0" smtClean="0"/>
              <a:t>Antennen als Anlagen im Sinne des Baurechts</a:t>
            </a:r>
          </a:p>
          <a:p>
            <a:pPr marL="457200" indent="-457200">
              <a:buFont typeface="+mj-lt"/>
              <a:buAutoNum type="arabicPeriod"/>
              <a:defRPr/>
            </a:pPr>
            <a:r>
              <a:rPr lang="de-CH" sz="2000" b="1" i="1" dirty="0" smtClean="0"/>
              <a:t>Antennenverbotszonen</a:t>
            </a:r>
          </a:p>
          <a:p>
            <a:pPr marL="457200" indent="-457200">
              <a:buFont typeface="+mj-lt"/>
              <a:buAutoNum type="arabicPeriod"/>
              <a:defRPr/>
            </a:pPr>
            <a:r>
              <a:rPr lang="de-CH" sz="2000" b="1" i="1" dirty="0" smtClean="0"/>
              <a:t>Einordnungsgebot</a:t>
            </a:r>
          </a:p>
          <a:p>
            <a:pPr marL="457200" indent="-457200">
              <a:buFont typeface="+mj-lt"/>
              <a:buAutoNum type="arabicPeriod"/>
              <a:defRPr/>
            </a:pPr>
            <a:r>
              <a:rPr lang="de-CH" sz="2000" b="1" i="1" dirty="0" smtClean="0"/>
              <a:t>Baubewilligungspflicht /Provisorien</a:t>
            </a:r>
          </a:p>
          <a:p>
            <a:pPr marL="457200" indent="-457200">
              <a:buFont typeface="+mj-lt"/>
              <a:buAutoNum type="arabicPeriod"/>
              <a:defRPr/>
            </a:pPr>
            <a:r>
              <a:rPr lang="de-CH" sz="2000" b="1" i="1" dirty="0" smtClean="0"/>
              <a:t>Ablauf des Bewilligungsverfahrens</a:t>
            </a:r>
          </a:p>
          <a:p>
            <a:pPr marL="457200" indent="-457200">
              <a:buFont typeface="+mj-lt"/>
              <a:buAutoNum type="arabicPeriod"/>
              <a:defRPr/>
            </a:pPr>
            <a:r>
              <a:rPr lang="de-CH" sz="2000" b="1" i="1" dirty="0" smtClean="0"/>
              <a:t>Rechtsmittel</a:t>
            </a:r>
          </a:p>
          <a:p>
            <a:pPr marL="457200" indent="-457200">
              <a:buFont typeface="+mj-lt"/>
              <a:buAutoNum type="arabicPeriod"/>
              <a:defRPr/>
            </a:pPr>
            <a:r>
              <a:rPr lang="de-CH" sz="2000" b="1" i="1" dirty="0" smtClean="0"/>
              <a:t>Sonderfall: Antennen ausserhalb der Bauzonen</a:t>
            </a:r>
          </a:p>
          <a:p>
            <a:pPr marL="457200" indent="-457200">
              <a:buFont typeface="+mj-lt"/>
              <a:buAutoNum type="arabicPeriod"/>
              <a:defRPr/>
            </a:pPr>
            <a:endParaRPr lang="de-CH" sz="2000" b="1" i="1" dirty="0" smtClean="0"/>
          </a:p>
          <a:p>
            <a:pPr>
              <a:defRPr/>
            </a:pPr>
            <a:endParaRPr lang="de-CH" sz="2000" b="1" i="1" dirty="0" smtClean="0">
              <a:solidFill>
                <a:srgbClr val="FFFF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lstStyle/>
          <a:p>
            <a:pPr eaLnBrk="1" hangingPunct="1">
              <a:defRPr/>
            </a:pPr>
            <a:r>
              <a:rPr lang="de-CH" sz="2400" dirty="0"/>
              <a:t>8.1. Zonenplanung als Grundlage des Baurechts</a:t>
            </a:r>
            <a:br>
              <a:rPr lang="de-CH" sz="2400" dirty="0"/>
            </a:br>
            <a:r>
              <a:rPr lang="de-CH" sz="3200" b="0" i="1" dirty="0" smtClean="0"/>
              <a:t>			</a:t>
            </a:r>
            <a:endParaRPr lang="de-DE" sz="4000" b="0" i="1" dirty="0" smtClean="0"/>
          </a:p>
        </p:txBody>
      </p:sp>
      <p:sp>
        <p:nvSpPr>
          <p:cNvPr id="110595" name="Rectangle 3"/>
          <p:cNvSpPr>
            <a:spLocks noGrp="1" noChangeArrowheads="1"/>
          </p:cNvSpPr>
          <p:nvPr>
            <p:ph type="body" idx="4294967295"/>
          </p:nvPr>
        </p:nvSpPr>
        <p:spPr>
          <a:xfrm>
            <a:off x="1042988" y="1484313"/>
            <a:ext cx="7543800" cy="4114800"/>
          </a:xfrm>
        </p:spPr>
        <p:txBody>
          <a:bodyPr/>
          <a:lstStyle/>
          <a:p>
            <a:pPr marL="0" indent="0">
              <a:buFont typeface="Wingdings" pitchFamily="2" charset="2"/>
              <a:buNone/>
              <a:defRPr/>
            </a:pPr>
            <a:r>
              <a:rPr lang="de-CH" sz="2000" b="1" dirty="0"/>
              <a:t>Art. 14 </a:t>
            </a:r>
            <a:r>
              <a:rPr lang="de-CH" sz="2000" dirty="0"/>
              <a:t>Begriff</a:t>
            </a:r>
          </a:p>
          <a:p>
            <a:pPr marL="0" indent="0">
              <a:buFont typeface="Wingdings" pitchFamily="2" charset="2"/>
              <a:buNone/>
              <a:defRPr/>
            </a:pPr>
            <a:r>
              <a:rPr lang="de-CH" sz="2000" dirty="0"/>
              <a:t>1 Nutzungspläne ordnen die zulässige Nutzung des Bodens.</a:t>
            </a:r>
          </a:p>
          <a:p>
            <a:pPr marL="0" indent="0">
              <a:buFont typeface="Wingdings" pitchFamily="2" charset="2"/>
              <a:buNone/>
              <a:defRPr/>
            </a:pPr>
            <a:r>
              <a:rPr lang="de-CH" sz="2000" dirty="0"/>
              <a:t>2 Sie unterscheiden vorab Bau-, Landwirtschafts- und Schutzzonen</a:t>
            </a:r>
            <a:r>
              <a:rPr lang="de-CH" sz="2000" dirty="0" smtClean="0"/>
              <a:t>.</a:t>
            </a:r>
          </a:p>
          <a:p>
            <a:pPr marL="0" indent="0">
              <a:buFont typeface="Wingdings" pitchFamily="2" charset="2"/>
              <a:buNone/>
              <a:defRPr/>
            </a:pPr>
            <a:endParaRPr lang="de-CH" sz="2000" dirty="0"/>
          </a:p>
          <a:p>
            <a:pPr marL="0" indent="0">
              <a:buFont typeface="Wingdings" pitchFamily="2" charset="2"/>
              <a:buNone/>
              <a:defRPr/>
            </a:pPr>
            <a:r>
              <a:rPr lang="de-CH" sz="2000" b="1" dirty="0"/>
              <a:t>Art. 15 </a:t>
            </a:r>
            <a:r>
              <a:rPr lang="de-CH" sz="2000" dirty="0"/>
              <a:t>Bauzonen</a:t>
            </a:r>
          </a:p>
          <a:p>
            <a:pPr marL="0" indent="0">
              <a:buFont typeface="Wingdings" pitchFamily="2" charset="2"/>
              <a:buNone/>
              <a:defRPr/>
            </a:pPr>
            <a:r>
              <a:rPr lang="de-CH" sz="2000" dirty="0"/>
              <a:t>Bauzonen umfassen Land, das sich für die Überbauung eignet und</a:t>
            </a:r>
          </a:p>
          <a:p>
            <a:pPr marL="0" indent="0">
              <a:buFont typeface="Wingdings" pitchFamily="2" charset="2"/>
              <a:buNone/>
              <a:defRPr/>
            </a:pPr>
            <a:r>
              <a:rPr lang="de-CH" sz="2000" dirty="0"/>
              <a:t>a. weitgehend überbaut ist oder</a:t>
            </a:r>
          </a:p>
          <a:p>
            <a:pPr marL="0" indent="0">
              <a:buFont typeface="Wingdings" pitchFamily="2" charset="2"/>
              <a:buNone/>
              <a:defRPr/>
            </a:pPr>
            <a:r>
              <a:rPr lang="de-CH" sz="2000" dirty="0"/>
              <a:t>b. voraussichtlich innert 15 Jahren benötigt und erschlossen wird</a:t>
            </a:r>
            <a:r>
              <a:rPr lang="de-CH" sz="2000" dirty="0" smtClean="0"/>
              <a:t>.</a:t>
            </a:r>
          </a:p>
          <a:p>
            <a:pPr marL="0" indent="0">
              <a:buFont typeface="Wingdings" pitchFamily="2" charset="2"/>
              <a:buNone/>
              <a:defRPr/>
            </a:pPr>
            <a:endParaRPr lang="de-CH" sz="2000" b="1" i="1" dirty="0">
              <a:solidFill>
                <a:srgbClr val="FFFF00"/>
              </a:solidFill>
            </a:endParaRPr>
          </a:p>
          <a:p>
            <a:pPr marL="0" indent="0">
              <a:buFont typeface="Wingdings" pitchFamily="2" charset="2"/>
              <a:buNone/>
              <a:defRPr/>
            </a:pPr>
            <a:r>
              <a:rPr lang="de-CH" sz="2000" b="1" i="1" dirty="0">
                <a:solidFill>
                  <a:srgbClr val="FFFF00"/>
                </a:solidFill>
              </a:rPr>
              <a:t>Jede Gemeinde verfügt über einen </a:t>
            </a:r>
            <a:r>
              <a:rPr lang="de-CH" sz="2000" b="1" i="1" dirty="0" smtClean="0">
                <a:solidFill>
                  <a:srgbClr val="FFFF00"/>
                </a:solidFill>
              </a:rPr>
              <a:t>Zonenplan</a:t>
            </a:r>
          </a:p>
          <a:p>
            <a:pPr marL="0" indent="0">
              <a:buFont typeface="Wingdings" pitchFamily="2" charset="2"/>
              <a:buNone/>
              <a:defRPr/>
            </a:pPr>
            <a:r>
              <a:rPr lang="de-CH" sz="2000" b="1" i="1" dirty="0" smtClean="0">
                <a:solidFill>
                  <a:srgbClr val="FFFF00"/>
                </a:solidFill>
              </a:rPr>
              <a:t>Bauten ausserhalb der Bauzonen sind unzulässig!</a:t>
            </a:r>
            <a:endParaRPr lang="de-CH" sz="2000" b="1" i="1" dirty="0">
              <a:solidFill>
                <a:srgbClr val="FFFF00"/>
              </a:solidFill>
            </a:endParaRPr>
          </a:p>
          <a:p>
            <a:pPr marL="0" indent="0">
              <a:buFont typeface="Wingdings" pitchFamily="2" charset="2"/>
              <a:buNone/>
              <a:defRPr/>
            </a:pPr>
            <a:endParaRPr lang="de-CH" sz="2000" b="1" i="1" dirty="0" smtClean="0">
              <a:solidFill>
                <a:srgbClr val="FFFF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539750" y="304800"/>
            <a:ext cx="8353425" cy="1431925"/>
          </a:xfrm>
        </p:spPr>
        <p:txBody>
          <a:bodyPr/>
          <a:lstStyle/>
          <a:p>
            <a:pPr eaLnBrk="1" hangingPunct="1">
              <a:defRPr/>
            </a:pPr>
            <a:r>
              <a:rPr lang="de-CH" sz="2400" dirty="0" smtClean="0"/>
              <a:t>8.2. Antennen als Anlagen im Sinne des Baurechts</a:t>
            </a:r>
            <a:r>
              <a:rPr lang="de-CH" sz="2400" b="0" i="1" dirty="0" smtClean="0"/>
              <a:t>	</a:t>
            </a:r>
            <a:r>
              <a:rPr lang="de-CH" sz="3200" b="0" i="1" dirty="0" smtClean="0"/>
              <a:t>	</a:t>
            </a:r>
            <a:endParaRPr lang="de-DE" sz="4000" b="0" i="1" dirty="0" smtClean="0"/>
          </a:p>
        </p:txBody>
      </p:sp>
      <p:sp>
        <p:nvSpPr>
          <p:cNvPr id="110595" name="Rectangle 3"/>
          <p:cNvSpPr>
            <a:spLocks noGrp="1" noChangeArrowheads="1"/>
          </p:cNvSpPr>
          <p:nvPr>
            <p:ph type="body" idx="4294967295"/>
          </p:nvPr>
        </p:nvSpPr>
        <p:spPr>
          <a:xfrm>
            <a:off x="468313" y="1484313"/>
            <a:ext cx="8118475" cy="4114800"/>
          </a:xfrm>
        </p:spPr>
        <p:txBody>
          <a:bodyPr/>
          <a:lstStyle/>
          <a:p>
            <a:pPr marL="0" indent="0">
              <a:buFont typeface="Wingdings" pitchFamily="2" charset="2"/>
              <a:buNone/>
              <a:defRPr/>
            </a:pPr>
            <a:r>
              <a:rPr lang="de-CH" sz="2000" b="1" i="1" dirty="0" smtClean="0">
                <a:solidFill>
                  <a:srgbClr val="FFFF00"/>
                </a:solidFill>
              </a:rPr>
              <a:t>Auszug aus dem Baureglement der Gemeinde Oberbüren/SG</a:t>
            </a:r>
          </a:p>
        </p:txBody>
      </p:sp>
      <p:pic>
        <p:nvPicPr>
          <p:cNvPr id="58371" name="Picture 3"/>
          <p:cNvPicPr>
            <a:picLocks noChangeAspect="1" noChangeArrowheads="1"/>
          </p:cNvPicPr>
          <p:nvPr/>
        </p:nvPicPr>
        <p:blipFill>
          <a:blip r:embed="rId2"/>
          <a:srcRect/>
          <a:stretch>
            <a:fillRect/>
          </a:stretch>
        </p:blipFill>
        <p:spPr bwMode="auto">
          <a:xfrm>
            <a:off x="344488" y="2276475"/>
            <a:ext cx="8496300" cy="400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539750" y="304800"/>
            <a:ext cx="8353425" cy="1431925"/>
          </a:xfrm>
        </p:spPr>
        <p:txBody>
          <a:bodyPr/>
          <a:lstStyle/>
          <a:p>
            <a:pPr eaLnBrk="1" hangingPunct="1">
              <a:defRPr/>
            </a:pPr>
            <a:r>
              <a:rPr lang="de-CH" sz="2400" dirty="0" smtClean="0"/>
              <a:t>8.2. Antennen als Anlagen im Sinne des Baurechts</a:t>
            </a:r>
            <a:r>
              <a:rPr lang="de-CH" sz="2400" b="0" i="1" dirty="0" smtClean="0"/>
              <a:t>	</a:t>
            </a:r>
            <a:r>
              <a:rPr lang="de-CH" sz="3200" b="0" i="1" dirty="0" smtClean="0"/>
              <a:t>	</a:t>
            </a:r>
            <a:endParaRPr lang="de-DE" sz="4000" b="0" i="1" dirty="0" smtClean="0"/>
          </a:p>
        </p:txBody>
      </p:sp>
      <p:sp>
        <p:nvSpPr>
          <p:cNvPr id="110595" name="Rectangle 3"/>
          <p:cNvSpPr>
            <a:spLocks noGrp="1" noChangeArrowheads="1"/>
          </p:cNvSpPr>
          <p:nvPr>
            <p:ph type="body" idx="4294967295"/>
          </p:nvPr>
        </p:nvSpPr>
        <p:spPr>
          <a:xfrm>
            <a:off x="468313" y="1196975"/>
            <a:ext cx="8118475" cy="4114800"/>
          </a:xfrm>
        </p:spPr>
        <p:txBody>
          <a:bodyPr/>
          <a:lstStyle/>
          <a:p>
            <a:pPr marL="0" indent="0">
              <a:buFont typeface="Wingdings" pitchFamily="2" charset="2"/>
              <a:buNone/>
              <a:defRPr/>
            </a:pPr>
            <a:r>
              <a:rPr lang="de-CH" sz="2000" b="1" i="1" dirty="0" smtClean="0">
                <a:solidFill>
                  <a:srgbClr val="FFFF00"/>
                </a:solidFill>
              </a:rPr>
              <a:t>Die Bewilligungspflicht für Antennen ergibt sich aus ihrem Anlagencharakter</a:t>
            </a:r>
          </a:p>
          <a:p>
            <a:pPr marL="0" indent="0">
              <a:buFont typeface="Wingdings" pitchFamily="2" charset="2"/>
              <a:buNone/>
              <a:defRPr/>
            </a:pPr>
            <a:endParaRPr lang="de-CH" sz="2000" b="1" i="1" dirty="0" smtClean="0">
              <a:solidFill>
                <a:srgbClr val="FFFF00"/>
              </a:solidFill>
            </a:endParaRPr>
          </a:p>
          <a:p>
            <a:pPr marL="0" indent="0">
              <a:buFont typeface="Wingdings" pitchFamily="2" charset="2"/>
              <a:buNone/>
              <a:defRPr/>
            </a:pPr>
            <a:r>
              <a:rPr lang="de-CH" sz="2000" b="1" i="1" dirty="0" smtClean="0">
                <a:solidFill>
                  <a:srgbClr val="FFFF00"/>
                </a:solidFill>
              </a:rPr>
              <a:t>Die Unterscheidung Baute/Anlage ist wichtig, sie entscheidet darüber, ob</a:t>
            </a:r>
          </a:p>
          <a:p>
            <a:pPr marL="0" indent="0">
              <a:buFont typeface="Wingdings" pitchFamily="2" charset="2"/>
              <a:buNone/>
              <a:defRPr/>
            </a:pPr>
            <a:endParaRPr lang="de-CH" sz="2000" b="1" i="1" dirty="0">
              <a:solidFill>
                <a:srgbClr val="FFFF00"/>
              </a:solidFill>
            </a:endParaRPr>
          </a:p>
          <a:p>
            <a:pPr>
              <a:defRPr/>
            </a:pPr>
            <a:r>
              <a:rPr lang="de-CH" sz="2000" b="1" i="1" dirty="0" smtClean="0">
                <a:solidFill>
                  <a:srgbClr val="FFFF00"/>
                </a:solidFill>
              </a:rPr>
              <a:t>Grenzabstände eingehalten werden müssen;</a:t>
            </a:r>
            <a:br>
              <a:rPr lang="de-CH" sz="2000" b="1" i="1" dirty="0" smtClean="0">
                <a:solidFill>
                  <a:srgbClr val="FFFF00"/>
                </a:solidFill>
              </a:rPr>
            </a:br>
            <a:endParaRPr lang="de-CH" sz="2000" b="1" i="1" dirty="0" smtClean="0">
              <a:solidFill>
                <a:srgbClr val="FFFF00"/>
              </a:solidFill>
            </a:endParaRPr>
          </a:p>
          <a:p>
            <a:pPr marL="355600" indent="-355600">
              <a:defRPr/>
            </a:pPr>
            <a:r>
              <a:rPr lang="de-CH" sz="2000" b="1" i="1" dirty="0">
                <a:solidFill>
                  <a:srgbClr val="FFFF00"/>
                </a:solidFill>
              </a:rPr>
              <a:t>d</a:t>
            </a:r>
            <a:r>
              <a:rPr lang="de-CH" sz="2000" b="1" i="1" dirty="0" smtClean="0">
                <a:solidFill>
                  <a:srgbClr val="FFFF00"/>
                </a:solidFill>
              </a:rPr>
              <a:t>ie für Gebäude in der betreffenden Zone anwendbaren Maximalhöhen auch für eine Antenne gelten;</a:t>
            </a:r>
          </a:p>
          <a:p>
            <a:pPr marL="355600" indent="-355600">
              <a:defRPr/>
            </a:pPr>
            <a:endParaRPr lang="de-CH" sz="2000" b="1" i="1" dirty="0">
              <a:solidFill>
                <a:srgbClr val="FFFF00"/>
              </a:solidFill>
            </a:endParaRPr>
          </a:p>
          <a:p>
            <a:pPr marL="0" indent="0">
              <a:buFont typeface="Wingdings" pitchFamily="2" charset="2"/>
              <a:buNone/>
              <a:defRPr/>
            </a:pPr>
            <a:r>
              <a:rPr lang="de-CH" sz="2000" b="1" i="1" dirty="0" smtClean="0">
                <a:solidFill>
                  <a:srgbClr val="FF0000"/>
                </a:solidFill>
              </a:rPr>
              <a:t>Antennen gelten als reine Anlagen, d.h. sie müssen weder die Maximalhöhe für Gebäude, noch den Grenzabstand einhalten!</a:t>
            </a:r>
          </a:p>
          <a:p>
            <a:pPr marL="0" indent="0">
              <a:buFont typeface="Wingdings" pitchFamily="2" charset="2"/>
              <a:buNone/>
              <a:defRPr/>
            </a:pPr>
            <a:endParaRPr lang="de-CH" sz="2000" b="1" i="1" dirty="0">
              <a:solidFill>
                <a:srgbClr val="FF0000"/>
              </a:solidFill>
            </a:endParaRPr>
          </a:p>
          <a:p>
            <a:pPr marL="0" indent="0">
              <a:buFont typeface="Wingdings" pitchFamily="2" charset="2"/>
              <a:buNone/>
              <a:defRPr/>
            </a:pPr>
            <a:r>
              <a:rPr lang="de-CH" sz="2000" b="1" i="1" dirty="0" smtClean="0">
                <a:solidFill>
                  <a:srgbClr val="FF0000"/>
                </a:solidFill>
              </a:rPr>
              <a:t>Abstanderfordernisse ergeben sich höchstens aus der  NISV</a:t>
            </a:r>
            <a:br>
              <a:rPr lang="de-CH" sz="2000" b="1" i="1" dirty="0" smtClean="0">
                <a:solidFill>
                  <a:srgbClr val="FF0000"/>
                </a:solidFill>
              </a:rPr>
            </a:br>
            <a:r>
              <a:rPr lang="de-CH" sz="2000" b="1" i="1" dirty="0" smtClean="0">
                <a:solidFill>
                  <a:srgbClr val="FF0000"/>
                </a:solidFill>
              </a:rPr>
              <a:t/>
            </a:r>
            <a:br>
              <a:rPr lang="de-CH" sz="2000" b="1" i="1" dirty="0" smtClean="0">
                <a:solidFill>
                  <a:srgbClr val="FF0000"/>
                </a:solidFill>
              </a:rPr>
            </a:br>
            <a:endParaRPr lang="de-CH" sz="2000" b="1" i="1" dirty="0" smtClean="0">
              <a:solidFill>
                <a:srgbClr val="FF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539750" y="304800"/>
            <a:ext cx="8353425" cy="1431925"/>
          </a:xfrm>
        </p:spPr>
        <p:txBody>
          <a:bodyPr/>
          <a:lstStyle/>
          <a:p>
            <a:pPr eaLnBrk="1" hangingPunct="1">
              <a:defRPr/>
            </a:pPr>
            <a:r>
              <a:rPr lang="de-CH" sz="2400" dirty="0" smtClean="0"/>
              <a:t>8.2. Antennen als Anlagen im Sinne des Baurechts</a:t>
            </a:r>
            <a:r>
              <a:rPr lang="de-CH" sz="2400" b="0" i="1" dirty="0" smtClean="0"/>
              <a:t>	</a:t>
            </a:r>
            <a:r>
              <a:rPr lang="de-CH" sz="3200" b="0" i="1" dirty="0" smtClean="0"/>
              <a:t>	</a:t>
            </a:r>
            <a:endParaRPr lang="de-DE" sz="4000" b="0" i="1" dirty="0" smtClean="0"/>
          </a:p>
        </p:txBody>
      </p:sp>
      <p:sp>
        <p:nvSpPr>
          <p:cNvPr id="110595" name="Rectangle 3"/>
          <p:cNvSpPr>
            <a:spLocks noGrp="1" noChangeArrowheads="1"/>
          </p:cNvSpPr>
          <p:nvPr>
            <p:ph type="body" idx="4294967295"/>
          </p:nvPr>
        </p:nvSpPr>
        <p:spPr>
          <a:xfrm>
            <a:off x="468313" y="1196975"/>
            <a:ext cx="8118475" cy="4114800"/>
          </a:xfrm>
        </p:spPr>
        <p:txBody>
          <a:bodyPr/>
          <a:lstStyle/>
          <a:p>
            <a:pPr marL="0" indent="0">
              <a:buFont typeface="Wingdings" pitchFamily="2" charset="2"/>
              <a:buNone/>
              <a:defRPr/>
            </a:pPr>
            <a:r>
              <a:rPr lang="de-DE" sz="2000" dirty="0">
                <a:effectLst/>
              </a:rPr>
              <a:t>Im Zusammenhang mit einem Fall im Kanton Obwalden nahm der Regierungsrat des Kantons Obwalden dazu im Entscheid Nr. Nr. 509 vom 16. April 2003 (publiziert in OWVVGE XVI N. 20) </a:t>
            </a:r>
            <a:r>
              <a:rPr lang="de-DE" sz="2000" dirty="0" err="1">
                <a:effectLst/>
              </a:rPr>
              <a:t>folgendermassen</a:t>
            </a:r>
            <a:r>
              <a:rPr lang="de-DE" sz="2000" dirty="0">
                <a:effectLst/>
              </a:rPr>
              <a:t> Stellung:</a:t>
            </a:r>
            <a:endParaRPr lang="de-CH" sz="2000" dirty="0">
              <a:effectLst/>
            </a:endParaRPr>
          </a:p>
          <a:p>
            <a:pPr marL="0" indent="0">
              <a:buFont typeface="Wingdings" pitchFamily="2" charset="2"/>
              <a:buNone/>
              <a:defRPr/>
            </a:pPr>
            <a:r>
              <a:rPr lang="de-DE" sz="2000" dirty="0">
                <a:effectLst/>
              </a:rPr>
              <a:t/>
            </a:r>
            <a:br>
              <a:rPr lang="de-DE" sz="2000" dirty="0">
                <a:effectLst/>
              </a:rPr>
            </a:br>
            <a:r>
              <a:rPr lang="de-DE" sz="2000" i="1" dirty="0">
                <a:effectLst/>
              </a:rPr>
              <a:t>"4. ... Aus dem Gesagten erhellt, dass Antennenmasten nach Lehre und Rechtsprechung den Höhenbeschränkungen für Bauten, wie sie sich zum Beispiel aus Art. 44 Abs. 2 </a:t>
            </a:r>
            <a:r>
              <a:rPr lang="de-DE" sz="2000" i="1" dirty="0" err="1">
                <a:effectLst/>
              </a:rPr>
              <a:t>BauG</a:t>
            </a:r>
            <a:r>
              <a:rPr lang="de-DE" sz="2000" i="1" dirty="0">
                <a:effectLst/>
              </a:rPr>
              <a:t> ergeben, ebenso wenig unterliegen wie den auf Gebäude zugeschnittenen Abstandsvorschriften (vgl. auch Hans Rudolf </a:t>
            </a:r>
            <a:r>
              <a:rPr lang="de-DE" sz="2000" i="1" dirty="0" err="1">
                <a:effectLst/>
              </a:rPr>
              <a:t>Trüeb</a:t>
            </a:r>
            <a:r>
              <a:rPr lang="de-DE" sz="2000" i="1" dirty="0">
                <a:effectLst/>
              </a:rPr>
              <a:t>, Der Bau von Fernmeldeanlagen, Unterlagen zur Schweizerischen Baurechtstagung 2001 in Freiburg, S. 123). </a:t>
            </a:r>
            <a:endParaRPr lang="de-CH" sz="2000" b="1" i="1" dirty="0" smtClean="0">
              <a:solidFill>
                <a:srgbClr val="FF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lstStyle/>
          <a:p>
            <a:pPr eaLnBrk="1" hangingPunct="1">
              <a:defRPr/>
            </a:pPr>
            <a:r>
              <a:rPr lang="de-CH" sz="2400" dirty="0"/>
              <a:t>8.3. Antennenverbotszonen (RTVG)	</a:t>
            </a:r>
            <a:r>
              <a:rPr lang="de-CH" sz="3200" b="0" i="1" dirty="0" smtClean="0"/>
              <a:t>		</a:t>
            </a:r>
            <a:endParaRPr lang="de-DE" sz="4000" b="0" i="1" dirty="0" smtClean="0"/>
          </a:p>
        </p:txBody>
      </p:sp>
      <p:sp>
        <p:nvSpPr>
          <p:cNvPr id="110595" name="Rectangle 3"/>
          <p:cNvSpPr>
            <a:spLocks noGrp="1" noChangeArrowheads="1"/>
          </p:cNvSpPr>
          <p:nvPr>
            <p:ph type="body" idx="4294967295"/>
          </p:nvPr>
        </p:nvSpPr>
        <p:spPr>
          <a:xfrm>
            <a:off x="1042988" y="1341438"/>
            <a:ext cx="7543800" cy="4257675"/>
          </a:xfrm>
        </p:spPr>
        <p:txBody>
          <a:bodyPr/>
          <a:lstStyle/>
          <a:p>
            <a:pPr marL="0" indent="0">
              <a:buFont typeface="Wingdings" pitchFamily="2" charset="2"/>
              <a:buNone/>
              <a:defRPr/>
            </a:pPr>
            <a:r>
              <a:rPr lang="de-CH" sz="2000" b="1" dirty="0" smtClean="0"/>
              <a:t>1</a:t>
            </a:r>
            <a:r>
              <a:rPr lang="de-CH" sz="2000" b="1" dirty="0"/>
              <a:t>. Kapitel: Empfangsfreiheit</a:t>
            </a:r>
          </a:p>
          <a:p>
            <a:pPr marL="0" indent="0">
              <a:buFont typeface="Wingdings" pitchFamily="2" charset="2"/>
              <a:buNone/>
              <a:defRPr/>
            </a:pPr>
            <a:endParaRPr lang="de-CH" sz="2000" b="1" dirty="0"/>
          </a:p>
          <a:p>
            <a:pPr marL="0" indent="0">
              <a:buFont typeface="Wingdings" pitchFamily="2" charset="2"/>
              <a:buNone/>
              <a:defRPr/>
            </a:pPr>
            <a:r>
              <a:rPr lang="de-CH" sz="2000" b="1" dirty="0" smtClean="0"/>
              <a:t>Art</a:t>
            </a:r>
            <a:r>
              <a:rPr lang="de-CH" sz="2000" b="1" dirty="0"/>
              <a:t>. 66 </a:t>
            </a:r>
            <a:r>
              <a:rPr lang="de-CH" sz="2000" b="1" dirty="0" smtClean="0"/>
              <a:t> RTVG </a:t>
            </a:r>
            <a:r>
              <a:rPr lang="de-CH" sz="2000" dirty="0" smtClean="0"/>
              <a:t>Freier </a:t>
            </a:r>
            <a:r>
              <a:rPr lang="de-CH" sz="2000" dirty="0"/>
              <a:t>Programmempfang</a:t>
            </a:r>
          </a:p>
          <a:p>
            <a:pPr marL="0" indent="0">
              <a:buFont typeface="Wingdings" pitchFamily="2" charset="2"/>
              <a:buNone/>
              <a:defRPr/>
            </a:pPr>
            <a:r>
              <a:rPr lang="de-CH" sz="2000" dirty="0"/>
              <a:t>Jede Person ist frei, die an die Allgemeinheit gerichteten in- und </a:t>
            </a:r>
            <a:r>
              <a:rPr lang="de-CH" sz="2000" dirty="0" smtClean="0"/>
              <a:t>ausländischen Programme </a:t>
            </a:r>
            <a:r>
              <a:rPr lang="de-CH" sz="2000" dirty="0"/>
              <a:t>zu empfangen</a:t>
            </a:r>
            <a:r>
              <a:rPr lang="de-CH" sz="2000" dirty="0" smtClean="0"/>
              <a:t>.</a:t>
            </a:r>
          </a:p>
          <a:p>
            <a:pPr marL="0" indent="0">
              <a:buFont typeface="Wingdings" pitchFamily="2" charset="2"/>
              <a:buNone/>
              <a:defRPr/>
            </a:pPr>
            <a:r>
              <a:rPr lang="de-CH" sz="2000" b="1" i="1" dirty="0" smtClean="0">
                <a:solidFill>
                  <a:srgbClr val="FFFF00"/>
                </a:solidFill>
              </a:rPr>
              <a:t>Antennen gehören damit zum Wesen des Wohnens und sind in einer Wohnzone zonenkonform!</a:t>
            </a:r>
          </a:p>
          <a:p>
            <a:pPr marL="0" indent="0">
              <a:buFont typeface="Wingdings" pitchFamily="2" charset="2"/>
              <a:buNone/>
              <a:defRPr/>
            </a:pPr>
            <a:r>
              <a:rPr lang="de-CH" sz="2000" b="1" i="1" dirty="0" smtClean="0">
                <a:solidFill>
                  <a:srgbClr val="FFFF00"/>
                </a:solidFill>
                <a:hlinkClick r:id="rId2" action="ppaction://hlinkfile"/>
              </a:rPr>
              <a:t>Entscheid </a:t>
            </a:r>
            <a:r>
              <a:rPr lang="de-CH" sz="2000" b="1" i="1" dirty="0" err="1" smtClean="0">
                <a:solidFill>
                  <a:srgbClr val="FFFF00"/>
                </a:solidFill>
                <a:hlinkClick r:id="rId2" action="ppaction://hlinkfile"/>
              </a:rPr>
              <a:t>Baurekurskommission</a:t>
            </a:r>
            <a:r>
              <a:rPr lang="de-CH" sz="2000" b="1" i="1" dirty="0" smtClean="0">
                <a:solidFill>
                  <a:srgbClr val="FFFF00"/>
                </a:solidFill>
                <a:hlinkClick r:id="rId2" action="ppaction://hlinkfile"/>
              </a:rPr>
              <a:t> Zürich  </a:t>
            </a:r>
            <a:r>
              <a:rPr lang="de-CH" sz="2000" dirty="0"/>
              <a:t>BRKE IV Nr. 27/1997 vom 27. Februar 1997 in BEZ 1997 Nr. </a:t>
            </a:r>
            <a:r>
              <a:rPr lang="de-CH" sz="2000" dirty="0" smtClean="0"/>
              <a:t>18</a:t>
            </a:r>
          </a:p>
          <a:p>
            <a:pPr marL="0" indent="0">
              <a:buFont typeface="Wingdings" pitchFamily="2" charset="2"/>
              <a:buNone/>
              <a:defRPr/>
            </a:pPr>
            <a:r>
              <a:rPr lang="de-DE" sz="2000" dirty="0">
                <a:effectLst/>
              </a:rPr>
              <a:t>VB.98.00153 </a:t>
            </a:r>
            <a:r>
              <a:rPr lang="de-DE" sz="2000" dirty="0" err="1" smtClean="0">
                <a:effectLst/>
              </a:rPr>
              <a:t>VGr</a:t>
            </a:r>
            <a:r>
              <a:rPr lang="de-DE" sz="2000" dirty="0" smtClean="0">
                <a:effectLst/>
              </a:rPr>
              <a:t> ZH </a:t>
            </a:r>
            <a:r>
              <a:rPr lang="de-DE" sz="2000" dirty="0">
                <a:effectLst/>
              </a:rPr>
              <a:t>vom 21. Oktober 1998, publiziert in URP 1999 S. 181: "Der geplante Antennenmast, ein schlanker, 13 m hoher und 15,9 cm dicker Metallstab, der sich gegen oben auf 11,4 cm verjüngt, erscheint nicht als geeignet, ein gehobenes Einfamilienhausquartier ästhetisch zu beeinträchtigen; er </a:t>
            </a:r>
            <a:r>
              <a:rPr lang="de-DE" sz="2000" dirty="0" err="1">
                <a:effectLst/>
              </a:rPr>
              <a:t>verstösst</a:t>
            </a:r>
            <a:r>
              <a:rPr lang="de-DE" sz="2000" dirty="0">
                <a:effectLst/>
              </a:rPr>
              <a:t> darum nicht gegen die Einordnungsnorm des zürcherischen PBG.").</a:t>
            </a:r>
            <a:endParaRPr lang="de-CH" sz="2000" dirty="0">
              <a:effectLst/>
            </a:endParaRPr>
          </a:p>
          <a:p>
            <a:pPr marL="0" indent="0">
              <a:buFont typeface="Wingdings" pitchFamily="2" charset="2"/>
              <a:buNone/>
              <a:defRPr/>
            </a:pPr>
            <a:endParaRPr lang="de-CH" sz="2000" b="1" i="1" dirty="0">
              <a:solidFill>
                <a:srgbClr val="FFFF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lstStyle/>
          <a:p>
            <a:pPr eaLnBrk="1" hangingPunct="1">
              <a:defRPr/>
            </a:pPr>
            <a:r>
              <a:rPr lang="de-CH" sz="2400" dirty="0"/>
              <a:t>8.3. Antennenverbotszonen (RTVG)	</a:t>
            </a:r>
            <a:r>
              <a:rPr lang="de-CH" sz="3200" b="0" i="1" dirty="0" smtClean="0"/>
              <a:t>		</a:t>
            </a:r>
            <a:endParaRPr lang="de-DE" sz="4000" b="0" i="1" dirty="0" smtClean="0"/>
          </a:p>
        </p:txBody>
      </p:sp>
      <p:sp>
        <p:nvSpPr>
          <p:cNvPr id="110595" name="Rectangle 3"/>
          <p:cNvSpPr>
            <a:spLocks noGrp="1" noChangeArrowheads="1"/>
          </p:cNvSpPr>
          <p:nvPr>
            <p:ph type="body" idx="4294967295"/>
          </p:nvPr>
        </p:nvSpPr>
        <p:spPr>
          <a:xfrm>
            <a:off x="1042988" y="1484313"/>
            <a:ext cx="7543800" cy="4114800"/>
          </a:xfrm>
        </p:spPr>
        <p:txBody>
          <a:bodyPr/>
          <a:lstStyle/>
          <a:p>
            <a:pPr marL="0" indent="0">
              <a:buFont typeface="Wingdings" pitchFamily="2" charset="2"/>
              <a:buNone/>
              <a:defRPr/>
            </a:pPr>
            <a:r>
              <a:rPr lang="de-CH" sz="2000" b="1" dirty="0"/>
              <a:t>Art. 67 </a:t>
            </a:r>
            <a:r>
              <a:rPr lang="de-CH" sz="2000" b="1" dirty="0" smtClean="0"/>
              <a:t>RTVG </a:t>
            </a:r>
            <a:r>
              <a:rPr lang="de-CH" sz="2000" dirty="0" smtClean="0"/>
              <a:t>Kantonale </a:t>
            </a:r>
            <a:r>
              <a:rPr lang="de-CH" sz="2000" dirty="0"/>
              <a:t>Antennenverbote</a:t>
            </a:r>
          </a:p>
          <a:p>
            <a:pPr marL="0" indent="0">
              <a:buFont typeface="Wingdings" pitchFamily="2" charset="2"/>
              <a:buNone/>
              <a:defRPr/>
            </a:pPr>
            <a:r>
              <a:rPr lang="de-CH" sz="2000" dirty="0"/>
              <a:t>1 Die Kantone können in bestimmten Gebieten das Errichten von </a:t>
            </a:r>
            <a:r>
              <a:rPr lang="de-CH" sz="2000" dirty="0" smtClean="0"/>
              <a:t>Aussenantennen verbieten</a:t>
            </a:r>
            <a:r>
              <a:rPr lang="de-CH" sz="2000" dirty="0"/>
              <a:t>, wenn:</a:t>
            </a:r>
          </a:p>
          <a:p>
            <a:pPr marL="0" indent="0">
              <a:buFont typeface="Wingdings" pitchFamily="2" charset="2"/>
              <a:buNone/>
              <a:defRPr/>
            </a:pPr>
            <a:r>
              <a:rPr lang="de-CH" sz="2000" dirty="0"/>
              <a:t>a. dies für den Schutz bedeutender Orts- und Landschaftsbilder, </a:t>
            </a:r>
            <a:r>
              <a:rPr lang="de-CH" sz="2000" dirty="0" smtClean="0"/>
              <a:t>geschichtlicher Stätten </a:t>
            </a:r>
            <a:r>
              <a:rPr lang="de-CH" sz="2000" dirty="0"/>
              <a:t>oder von Natur- und Kunstdenkmälern notwendig ist; und</a:t>
            </a:r>
          </a:p>
          <a:p>
            <a:pPr marL="0" indent="0">
              <a:buFont typeface="Wingdings" pitchFamily="2" charset="2"/>
              <a:buNone/>
              <a:defRPr/>
            </a:pPr>
            <a:r>
              <a:rPr lang="de-CH" sz="2000" dirty="0"/>
              <a:t>b. der Empfang der in der Region üblichen Programme unter zumutbaren </a:t>
            </a:r>
            <a:r>
              <a:rPr lang="de-CH" sz="2000" dirty="0" smtClean="0"/>
              <a:t>Bedingungen gewährleistet </a:t>
            </a:r>
            <a:r>
              <a:rPr lang="de-CH" sz="2000" dirty="0"/>
              <a:t>bleibt.</a:t>
            </a:r>
          </a:p>
          <a:p>
            <a:pPr marL="0" indent="0">
              <a:buFont typeface="Wingdings" pitchFamily="2" charset="2"/>
              <a:buNone/>
              <a:defRPr/>
            </a:pPr>
            <a:r>
              <a:rPr lang="de-CH" sz="2000" dirty="0"/>
              <a:t>2 Das Errichten einer Aussenantenne, mit der weitere Programme empfangen </a:t>
            </a:r>
            <a:r>
              <a:rPr lang="de-CH" sz="2000" dirty="0" smtClean="0"/>
              <a:t>werden können</a:t>
            </a:r>
            <a:r>
              <a:rPr lang="de-CH" sz="2000" dirty="0"/>
              <a:t>, muss ausnahmsweise bewilligt werden, wenn das Interesse am Empfang der</a:t>
            </a:r>
          </a:p>
          <a:p>
            <a:pPr marL="0" indent="0">
              <a:buFont typeface="Wingdings" pitchFamily="2" charset="2"/>
              <a:buNone/>
              <a:defRPr/>
            </a:pPr>
            <a:r>
              <a:rPr lang="de-CH" sz="2000" dirty="0"/>
              <a:t>Programme das Interesse am Orts- und Landschaftsschutz überwiegt</a:t>
            </a:r>
            <a:endParaRPr lang="de-CH" sz="2000" b="1" i="1" dirty="0" smtClean="0">
              <a:solidFill>
                <a:srgbClr val="FFFF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lstStyle/>
          <a:p>
            <a:pPr eaLnBrk="1" hangingPunct="1">
              <a:defRPr/>
            </a:pPr>
            <a:r>
              <a:rPr lang="de-CH" sz="2400" dirty="0"/>
              <a:t>8.3. Antennenverbotszonen (RTVG)			</a:t>
            </a:r>
            <a:endParaRPr lang="de-DE" sz="2400" dirty="0"/>
          </a:p>
        </p:txBody>
      </p:sp>
      <p:sp>
        <p:nvSpPr>
          <p:cNvPr id="110595" name="Rectangle 3"/>
          <p:cNvSpPr>
            <a:spLocks noGrp="1" noChangeArrowheads="1"/>
          </p:cNvSpPr>
          <p:nvPr>
            <p:ph type="body" idx="4294967295"/>
          </p:nvPr>
        </p:nvSpPr>
        <p:spPr>
          <a:xfrm>
            <a:off x="1042988" y="1484313"/>
            <a:ext cx="7543800" cy="4114800"/>
          </a:xfrm>
        </p:spPr>
        <p:txBody>
          <a:bodyPr/>
          <a:lstStyle/>
          <a:p>
            <a:pPr marL="0" indent="0">
              <a:buFont typeface="Wingdings" pitchFamily="2" charset="2"/>
              <a:buNone/>
              <a:defRPr/>
            </a:pPr>
            <a:r>
              <a:rPr lang="de-CH" sz="2000" b="1" i="1" dirty="0" smtClean="0">
                <a:solidFill>
                  <a:srgbClr val="FFFF00"/>
                </a:solidFill>
              </a:rPr>
              <a:t>Antennenverbote gemäss Zürcher PBG § 78</a:t>
            </a:r>
          </a:p>
          <a:p>
            <a:pPr marL="0" indent="0">
              <a:buFont typeface="Wingdings" pitchFamily="2" charset="2"/>
              <a:buNone/>
              <a:defRPr/>
            </a:pPr>
            <a:endParaRPr lang="de-CH" sz="2000" b="1" i="1" dirty="0">
              <a:solidFill>
                <a:srgbClr val="FFFF00"/>
              </a:solidFill>
            </a:endParaRPr>
          </a:p>
          <a:p>
            <a:pPr marL="0" indent="0">
              <a:buFont typeface="Wingdings" pitchFamily="2" charset="2"/>
              <a:buNone/>
              <a:defRPr/>
            </a:pPr>
            <a:r>
              <a:rPr lang="de-CH" sz="2000" dirty="0" smtClean="0"/>
              <a:t>Aussenantennen</a:t>
            </a:r>
          </a:p>
          <a:p>
            <a:pPr marL="0" indent="0">
              <a:buFont typeface="Wingdings" pitchFamily="2" charset="2"/>
              <a:buNone/>
              <a:defRPr/>
            </a:pPr>
            <a:endParaRPr lang="de-CH" sz="2000" dirty="0"/>
          </a:p>
          <a:p>
            <a:pPr marL="0" indent="0">
              <a:buFont typeface="Wingdings" pitchFamily="2" charset="2"/>
              <a:buNone/>
              <a:defRPr/>
            </a:pPr>
            <a:r>
              <a:rPr lang="de-CH" sz="2000" dirty="0" smtClean="0"/>
              <a:t>Die </a:t>
            </a:r>
            <a:r>
              <a:rPr lang="de-CH" sz="2000" dirty="0"/>
              <a:t>Bau- und Zonenordnung kann für ganze Zonen oder gebietsweise Aussenantennen verbieten, sofern durch andere technische Einrichtungen gleichwertige Empfangsmöglichkeiten gewährleistet sind.</a:t>
            </a:r>
            <a:endParaRPr lang="de-CH" sz="2000" b="1" i="1" dirty="0" smtClean="0">
              <a:solidFill>
                <a:srgbClr val="FFFF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lstStyle/>
          <a:p>
            <a:pPr eaLnBrk="1" hangingPunct="1">
              <a:defRPr/>
            </a:pPr>
            <a:r>
              <a:rPr lang="de-CH" sz="2400" dirty="0"/>
              <a:t>8.3. </a:t>
            </a:r>
            <a:r>
              <a:rPr lang="de-CH" sz="2400" dirty="0" smtClean="0"/>
              <a:t>Antennenverbotszonen </a:t>
            </a:r>
            <a:r>
              <a:rPr lang="de-CH" sz="2400" dirty="0"/>
              <a:t>(PBG LU)</a:t>
            </a:r>
            <a:r>
              <a:rPr lang="de-CH" sz="3200" b="0" i="1" dirty="0" smtClean="0"/>
              <a:t>			</a:t>
            </a:r>
            <a:endParaRPr lang="de-DE" sz="4000" b="0" i="1" dirty="0" smtClean="0"/>
          </a:p>
        </p:txBody>
      </p:sp>
      <p:sp>
        <p:nvSpPr>
          <p:cNvPr id="110595" name="Rectangle 3"/>
          <p:cNvSpPr>
            <a:spLocks noGrp="1" noChangeArrowheads="1"/>
          </p:cNvSpPr>
          <p:nvPr>
            <p:ph type="body" idx="4294967295"/>
          </p:nvPr>
        </p:nvSpPr>
        <p:spPr>
          <a:xfrm>
            <a:off x="1042988" y="1484313"/>
            <a:ext cx="7543800" cy="4114800"/>
          </a:xfrm>
        </p:spPr>
        <p:txBody>
          <a:bodyPr/>
          <a:lstStyle/>
          <a:p>
            <a:pPr marL="0" indent="0">
              <a:buFont typeface="Wingdings" pitchFamily="2" charset="2"/>
              <a:buNone/>
              <a:defRPr/>
            </a:pPr>
            <a:r>
              <a:rPr lang="de-CH" sz="2000" b="1" dirty="0"/>
              <a:t>§ </a:t>
            </a:r>
            <a:r>
              <a:rPr lang="de-CH" sz="2000" b="1" dirty="0" smtClean="0"/>
              <a:t>143</a:t>
            </a:r>
            <a:r>
              <a:rPr lang="de-CH" sz="2000" dirty="0"/>
              <a:t> </a:t>
            </a:r>
            <a:r>
              <a:rPr lang="de-CH" sz="2000" i="1" dirty="0" smtClean="0"/>
              <a:t>Antennen </a:t>
            </a:r>
            <a:r>
              <a:rPr lang="de-CH" sz="2000" i="1" dirty="0"/>
              <a:t>und vergleichbare Anlagen </a:t>
            </a:r>
            <a:endParaRPr lang="de-CH" sz="2000" dirty="0"/>
          </a:p>
          <a:p>
            <a:pPr marL="0" indent="0">
              <a:buFont typeface="Wingdings" pitchFamily="2" charset="2"/>
              <a:buNone/>
              <a:defRPr/>
            </a:pPr>
            <a:r>
              <a:rPr lang="de-CH" sz="2000" dirty="0"/>
              <a:t>1 Die Zulässigkeit von Aussenantennen und vergleichbaren Anlagen für den Empfang von Radio- und Fernsehprogrammen richtet sich nach Artikel 53 des Bundesgesetzes über Radio und Fernsehen vom 21. Juni 1991 177. </a:t>
            </a:r>
          </a:p>
          <a:p>
            <a:pPr marL="0" indent="0">
              <a:buFont typeface="Wingdings" pitchFamily="2" charset="2"/>
              <a:buNone/>
              <a:defRPr/>
            </a:pPr>
            <a:r>
              <a:rPr lang="de-CH" sz="2000" dirty="0">
                <a:solidFill>
                  <a:srgbClr val="FFFF00"/>
                </a:solidFill>
              </a:rPr>
              <a:t>2 Andere Aussenantennen und vergleichbare Anlagen sind zulässig,</a:t>
            </a:r>
            <a:r>
              <a:rPr lang="de-CH" sz="2000" dirty="0"/>
              <a:t> ausser wenn das </a:t>
            </a:r>
            <a:r>
              <a:rPr lang="de-CH" sz="2000" dirty="0" smtClean="0"/>
              <a:t>Interesse </a:t>
            </a:r>
            <a:r>
              <a:rPr lang="de-CH" sz="2000" dirty="0"/>
              <a:t>am Schutz bedeutender Orts- und Landschaftsbilder, geschichtlicher Stätten oder Natur- und Kunstdenkmäler das Interesse an den mit den Anlagen </a:t>
            </a:r>
            <a:r>
              <a:rPr lang="de-CH" sz="2000" dirty="0" err="1"/>
              <a:t>empfangbaren</a:t>
            </a:r>
            <a:r>
              <a:rPr lang="de-CH" sz="2000" dirty="0"/>
              <a:t> </a:t>
            </a:r>
            <a:r>
              <a:rPr lang="de-CH" sz="2000" dirty="0" smtClean="0"/>
              <a:t>Informationen </a:t>
            </a:r>
            <a:r>
              <a:rPr lang="de-CH" sz="2000" dirty="0"/>
              <a:t>überwiegt. </a:t>
            </a:r>
          </a:p>
          <a:p>
            <a:pPr marL="0" indent="0">
              <a:buFont typeface="Wingdings" pitchFamily="2" charset="2"/>
              <a:buNone/>
              <a:defRPr/>
            </a:pPr>
            <a:r>
              <a:rPr lang="de-CH" sz="2000" dirty="0"/>
              <a:t>3 Im Weiteren sind die umweltrechtlichen Erlasse, insbesondere die Verordnung über den Schutz vor nichtionisierender Strahlung vom 23. Dezember 1999178, zu beachten. </a:t>
            </a:r>
          </a:p>
          <a:p>
            <a:pPr>
              <a:defRPr/>
            </a:pPr>
            <a:endParaRPr lang="de-CH" sz="2000" b="1" i="1" dirty="0" smtClean="0">
              <a:solidFill>
                <a:srgbClr val="FFFF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1042988" y="260350"/>
            <a:ext cx="7543800" cy="1431925"/>
          </a:xfrm>
        </p:spPr>
        <p:txBody>
          <a:bodyPr/>
          <a:lstStyle/>
          <a:p>
            <a:pPr marL="723900" indent="-723900" eaLnBrk="1" hangingPunct="1">
              <a:defRPr/>
            </a:pPr>
            <a:r>
              <a:rPr lang="de-CH" sz="2400" dirty="0"/>
              <a:t>8.3. Antennenverbotszonen (Planungszonen-Schwachsinn  à la Sursee/</a:t>
            </a:r>
            <a:r>
              <a:rPr lang="de-CH" sz="2400" dirty="0" err="1"/>
              <a:t>Sempach</a:t>
            </a:r>
            <a:r>
              <a:rPr lang="de-CH" sz="2400" dirty="0"/>
              <a:t>)</a:t>
            </a:r>
            <a:br>
              <a:rPr lang="de-CH" sz="2400" dirty="0"/>
            </a:br>
            <a:r>
              <a:rPr lang="de-CH" sz="2400" dirty="0"/>
              <a:t>		</a:t>
            </a:r>
            <a:endParaRPr lang="de-DE" sz="2400" dirty="0"/>
          </a:p>
        </p:txBody>
      </p:sp>
      <p:sp>
        <p:nvSpPr>
          <p:cNvPr id="110595" name="Rectangle 3"/>
          <p:cNvSpPr>
            <a:spLocks noGrp="1" noChangeArrowheads="1"/>
          </p:cNvSpPr>
          <p:nvPr>
            <p:ph type="body" idx="4294967295"/>
          </p:nvPr>
        </p:nvSpPr>
        <p:spPr>
          <a:xfrm>
            <a:off x="1042988" y="1484313"/>
            <a:ext cx="7543800" cy="4114800"/>
          </a:xfrm>
        </p:spPr>
        <p:txBody>
          <a:bodyPr/>
          <a:lstStyle/>
          <a:p>
            <a:endParaRPr lang="de-CH" sz="2000" smtClean="0"/>
          </a:p>
          <a:p>
            <a:pPr>
              <a:buFont typeface="Wingdings" pitchFamily="2" charset="2"/>
              <a:buNone/>
            </a:pPr>
            <a:r>
              <a:rPr lang="de-CH" sz="2000" smtClean="0"/>
              <a:t> </a:t>
            </a:r>
            <a:r>
              <a:rPr lang="de-CH" sz="2000" b="1" i="1" smtClean="0"/>
              <a:t>Art. 54 </a:t>
            </a:r>
            <a:endParaRPr lang="de-CH" sz="2000" smtClean="0"/>
          </a:p>
          <a:p>
            <a:pPr>
              <a:buFont typeface="Wingdings" pitchFamily="2" charset="2"/>
              <a:buNone/>
            </a:pPr>
            <a:r>
              <a:rPr lang="de-CH" sz="2000" i="1" smtClean="0"/>
              <a:t>Abs.1 Als Antennenanlagen gelten Anlagen, die dem draht- und kabellosen Empfang sowie der draht- und kabellosen Übermittlung (Mobilfunk usw.) dienen.</a:t>
            </a:r>
          </a:p>
          <a:p>
            <a:pPr>
              <a:buFont typeface="Wingdings" pitchFamily="2" charset="2"/>
              <a:buNone/>
            </a:pPr>
            <a:r>
              <a:rPr lang="de-CH" sz="2000" i="1" smtClean="0"/>
              <a:t> </a:t>
            </a:r>
            <a:endParaRPr lang="de-CH" sz="2000" smtClean="0"/>
          </a:p>
          <a:p>
            <a:pPr>
              <a:buFont typeface="Wingdings" pitchFamily="2" charset="2"/>
              <a:buNone/>
            </a:pPr>
            <a:r>
              <a:rPr lang="de-CH" sz="2000" i="1" smtClean="0"/>
              <a:t>Abs. 2 Antennenanlagen sind in erster Linie in der Arbeitszone zu erstellen. Bestehende Standorte sind vorzuziehen.</a:t>
            </a:r>
          </a:p>
          <a:p>
            <a:pPr>
              <a:buFont typeface="Wingdings" pitchFamily="2" charset="2"/>
              <a:buNone/>
            </a:pPr>
            <a:endParaRPr lang="de-CH" sz="2000" smtClean="0"/>
          </a:p>
          <a:p>
            <a:pPr>
              <a:buFont typeface="Wingdings" pitchFamily="2" charset="2"/>
              <a:buNone/>
            </a:pPr>
            <a:r>
              <a:rPr lang="de-CH" sz="2000" i="1" smtClean="0"/>
              <a:t>Abs. 3 Antennenanlagen in den übrigen Bauzonen sind nur zulässig, wenn kein Standort in einer Arbeitszone möglich ist. In diesen Fällen ist zudem eine Koordination mit bestehenden Antennenanlagen zu prüfen. Falls die Prüfung ergibt, dass eine Koordination aufgrund der anwendbaren Vorschriften möglich ist, ist die neue Anlage am bestehenden Standort zu erstellen. </a:t>
            </a:r>
            <a:endParaRPr lang="de-CH" sz="20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lstStyle/>
          <a:p>
            <a:pPr eaLnBrk="1" hangingPunct="1">
              <a:defRPr/>
            </a:pPr>
            <a:r>
              <a:rPr lang="de-CH" sz="3200" b="0" i="1" smtClean="0"/>
              <a:t>Recht und Unrecht für Funkamateure</a:t>
            </a:r>
            <a:r>
              <a:rPr lang="de-CH" sz="4000" b="0" i="1" smtClean="0"/>
              <a:t/>
            </a:r>
            <a:br>
              <a:rPr lang="de-CH" sz="4000" b="0" i="1" smtClean="0"/>
            </a:br>
            <a:endParaRPr lang="de-DE" sz="4000" b="0" i="1" smtClean="0"/>
          </a:p>
        </p:txBody>
      </p:sp>
      <p:sp>
        <p:nvSpPr>
          <p:cNvPr id="110595" name="Rectangle 3"/>
          <p:cNvSpPr>
            <a:spLocks noGrp="1" noChangeArrowheads="1"/>
          </p:cNvSpPr>
          <p:nvPr>
            <p:ph type="body" idx="4294967295"/>
          </p:nvPr>
        </p:nvSpPr>
        <p:spPr>
          <a:xfrm>
            <a:off x="1025525" y="1268413"/>
            <a:ext cx="7543800" cy="4114800"/>
          </a:xfrm>
        </p:spPr>
        <p:txBody>
          <a:bodyPr/>
          <a:lstStyle/>
          <a:p>
            <a:pPr marL="176213" indent="-176213" eaLnBrk="1" fontAlgn="ctr" hangingPunct="1">
              <a:lnSpc>
                <a:spcPct val="80000"/>
              </a:lnSpc>
              <a:buFont typeface="Wingdings" pitchFamily="2" charset="2"/>
              <a:buNone/>
              <a:defRPr/>
            </a:pPr>
            <a:r>
              <a:rPr lang="de-CH" sz="2000" dirty="0" smtClean="0"/>
              <a:t>Amateurfunk am Steuer – Verhalten bei Polizeikontrollen</a:t>
            </a:r>
            <a:endParaRPr lang="de-DE" sz="2000" dirty="0" smtClean="0"/>
          </a:p>
          <a:p>
            <a:pPr marL="176213" indent="-176213" eaLnBrk="1" fontAlgn="ctr" hangingPunct="1">
              <a:lnSpc>
                <a:spcPct val="80000"/>
              </a:lnSpc>
              <a:buFont typeface="Wingdings" pitchFamily="2" charset="2"/>
              <a:buNone/>
              <a:defRPr/>
            </a:pPr>
            <a:endParaRPr lang="de-DE" sz="2000" dirty="0" smtClean="0"/>
          </a:p>
          <a:p>
            <a:pPr marL="176213" indent="-176213" eaLnBrk="1" fontAlgn="ctr" hangingPunct="1">
              <a:lnSpc>
                <a:spcPct val="80000"/>
              </a:lnSpc>
              <a:defRPr/>
            </a:pPr>
            <a:r>
              <a:rPr lang="de-DE" sz="2000" dirty="0" smtClean="0"/>
              <a:t>Eine ausgeschaltete Anlage fällt weniger auf, besonders nachts! </a:t>
            </a:r>
          </a:p>
          <a:p>
            <a:pPr marL="176213" indent="-176213" eaLnBrk="1" fontAlgn="ctr" hangingPunct="1">
              <a:lnSpc>
                <a:spcPct val="80000"/>
              </a:lnSpc>
              <a:buFont typeface="Wingdings" pitchFamily="2" charset="2"/>
              <a:buNone/>
              <a:defRPr/>
            </a:pPr>
            <a:endParaRPr lang="de-DE" sz="2000" dirty="0" smtClean="0"/>
          </a:p>
          <a:p>
            <a:pPr marL="176213" indent="-176213" eaLnBrk="1" fontAlgn="ctr" hangingPunct="1">
              <a:lnSpc>
                <a:spcPct val="80000"/>
              </a:lnSpc>
              <a:defRPr/>
            </a:pPr>
            <a:r>
              <a:rPr lang="de-DE" sz="2000" dirty="0" smtClean="0"/>
              <a:t>Die Kontrollbefugnisse der Polizei in Sachen Funk sind eingeschränkt, weil die entsprechenden Strafbefugnisse per Bundesrecht ans BAKOM delegiert worden sind.</a:t>
            </a:r>
            <a:br>
              <a:rPr lang="de-DE" sz="2000" dirty="0" smtClean="0"/>
            </a:br>
            <a:r>
              <a:rPr lang="de-DE" sz="2000" dirty="0" smtClean="0"/>
              <a:t> </a:t>
            </a:r>
          </a:p>
          <a:p>
            <a:pPr marL="176213" indent="-176213" eaLnBrk="1" fontAlgn="ctr" hangingPunct="1">
              <a:lnSpc>
                <a:spcPct val="80000"/>
              </a:lnSpc>
              <a:defRPr/>
            </a:pPr>
            <a:r>
              <a:rPr lang="de-CH" sz="2000" dirty="0" smtClean="0"/>
              <a:t>Freundliche Kooperation beschleunigt den Ablauf der Kontrolle, grundsätzlich haben wir nichts zu verbergen!</a:t>
            </a:r>
            <a:br>
              <a:rPr lang="de-CH" sz="2000" dirty="0" smtClean="0"/>
            </a:br>
            <a:endParaRPr lang="de-CH" sz="2000" dirty="0" smtClean="0"/>
          </a:p>
          <a:p>
            <a:pPr marL="176213" indent="-176213" eaLnBrk="1" fontAlgn="ctr" hangingPunct="1">
              <a:lnSpc>
                <a:spcPct val="80000"/>
              </a:lnSpc>
              <a:defRPr/>
            </a:pPr>
            <a:r>
              <a:rPr lang="de-CH" sz="2000" dirty="0" smtClean="0"/>
              <a:t>Eine vorhandene Konzession zu zeigen, schadet nichts, aber es gibt keine Pflicht, sie auf der Mobilstation mitzuführen!</a:t>
            </a:r>
            <a:br>
              <a:rPr lang="de-CH" sz="2000" dirty="0" smtClean="0"/>
            </a:br>
            <a:endParaRPr lang="de-CH" sz="2000" dirty="0" smtClean="0"/>
          </a:p>
          <a:p>
            <a:pPr marL="176213" indent="-176213" eaLnBrk="1" fontAlgn="ctr" hangingPunct="1">
              <a:lnSpc>
                <a:spcPct val="80000"/>
              </a:lnSpc>
              <a:defRPr/>
            </a:pPr>
            <a:r>
              <a:rPr lang="de-CH" sz="2000" dirty="0" smtClean="0"/>
              <a:t>Die Polizei darf ein Funkgerät nur in absoluten Ausnahmen ausbauen und beschlagnahmen (Gefahr im Verzuge, Vergehen oder Verbrechen)</a:t>
            </a:r>
            <a:br>
              <a:rPr lang="de-CH" sz="2000" dirty="0" smtClean="0"/>
            </a:br>
            <a:endParaRPr lang="de-CH" sz="2000" dirty="0" smtClean="0"/>
          </a:p>
          <a:p>
            <a:pPr marL="176213" indent="-176213" eaLnBrk="1" fontAlgn="ctr" hangingPunct="1">
              <a:lnSpc>
                <a:spcPct val="80000"/>
              </a:lnSpc>
              <a:defRPr/>
            </a:pPr>
            <a:r>
              <a:rPr lang="de-CH" sz="2000" dirty="0" smtClean="0"/>
              <a:t>KAPO Zürich hat interne Weisung für solche Funkkontrollen</a:t>
            </a:r>
          </a:p>
          <a:p>
            <a:pPr marL="176213" indent="-176213" eaLnBrk="1" fontAlgn="ctr" hangingPunct="1">
              <a:lnSpc>
                <a:spcPct val="80000"/>
              </a:lnSpc>
              <a:defRPr/>
            </a:pPr>
            <a:endParaRPr lang="de-CH" sz="2000" dirty="0" smtClean="0"/>
          </a:p>
          <a:p>
            <a:pPr marL="176213" indent="-176213" eaLnBrk="1" fontAlgn="ctr" hangingPunct="1">
              <a:lnSpc>
                <a:spcPct val="80000"/>
              </a:lnSpc>
              <a:defRPr/>
            </a:pPr>
            <a:endParaRPr lang="de-CH" sz="2000" dirty="0" smtClean="0"/>
          </a:p>
          <a:p>
            <a:pPr marL="176213" indent="-176213" eaLnBrk="1" fontAlgn="ctr" hangingPunct="1">
              <a:lnSpc>
                <a:spcPct val="80000"/>
              </a:lnSpc>
              <a:defRPr/>
            </a:pPr>
            <a:endParaRPr lang="de-DE" sz="2000" dirty="0" smtClean="0"/>
          </a:p>
          <a:p>
            <a:pPr marL="176213" indent="-176213" eaLnBrk="1" fontAlgn="ctr" hangingPunct="1">
              <a:lnSpc>
                <a:spcPct val="80000"/>
              </a:lnSpc>
              <a:buFont typeface="Wingdings" pitchFamily="2" charset="2"/>
              <a:buNone/>
              <a:defRPr/>
            </a:pPr>
            <a:endParaRPr lang="de-DE" sz="2000" dirty="0" smtClean="0"/>
          </a:p>
          <a:p>
            <a:pPr marL="176213" indent="-176213" eaLnBrk="1" fontAlgn="ctr" hangingPunct="1">
              <a:lnSpc>
                <a:spcPct val="80000"/>
              </a:lnSpc>
              <a:buFont typeface="Wingdings" pitchFamily="2" charset="2"/>
              <a:buNone/>
              <a:defRPr/>
            </a:pPr>
            <a:endParaRPr lang="de-CH" sz="2000" b="1" i="1" dirty="0" smtClean="0">
              <a:solidFill>
                <a:srgbClr val="FFFF00"/>
              </a:solidFill>
            </a:endParaRPr>
          </a:p>
        </p:txBody>
      </p:sp>
      <p:sp>
        <p:nvSpPr>
          <p:cNvPr id="20483" name="Text Box 5"/>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971550" y="260350"/>
            <a:ext cx="7543800" cy="1431925"/>
          </a:xfrm>
        </p:spPr>
        <p:txBody>
          <a:bodyPr/>
          <a:lstStyle/>
          <a:p>
            <a:pPr marL="723900" indent="-723900" eaLnBrk="1" hangingPunct="1">
              <a:defRPr/>
            </a:pPr>
            <a:r>
              <a:rPr lang="de-CH" sz="2400" dirty="0"/>
              <a:t>8.3. </a:t>
            </a:r>
            <a:r>
              <a:rPr lang="de-CH" sz="2400" dirty="0" smtClean="0"/>
              <a:t> Antennenverbotszonen </a:t>
            </a:r>
            <a:r>
              <a:rPr lang="de-CH" sz="2400" dirty="0"/>
              <a:t>(Planungszonen-Schwachsinn  à la Sursee/</a:t>
            </a:r>
            <a:r>
              <a:rPr lang="de-CH" sz="2400" dirty="0" err="1"/>
              <a:t>Sempach</a:t>
            </a:r>
            <a:r>
              <a:rPr lang="de-CH" sz="2400" dirty="0"/>
              <a:t>)</a:t>
            </a:r>
            <a:br>
              <a:rPr lang="de-CH" sz="2400" dirty="0"/>
            </a:br>
            <a:r>
              <a:rPr lang="de-CH" sz="2400" dirty="0"/>
              <a:t>		</a:t>
            </a:r>
            <a:endParaRPr lang="de-DE" sz="2400" dirty="0"/>
          </a:p>
        </p:txBody>
      </p:sp>
      <p:sp>
        <p:nvSpPr>
          <p:cNvPr id="110595" name="Rectangle 3"/>
          <p:cNvSpPr>
            <a:spLocks noGrp="1" noChangeArrowheads="1"/>
          </p:cNvSpPr>
          <p:nvPr>
            <p:ph type="body" idx="4294967295"/>
          </p:nvPr>
        </p:nvSpPr>
        <p:spPr>
          <a:xfrm>
            <a:off x="1042988" y="1484313"/>
            <a:ext cx="7543800" cy="4114800"/>
          </a:xfrm>
        </p:spPr>
        <p:txBody>
          <a:bodyPr/>
          <a:lstStyle/>
          <a:p>
            <a:pPr>
              <a:defRPr/>
            </a:pPr>
            <a:endParaRPr lang="de-CH" sz="2000" dirty="0"/>
          </a:p>
          <a:p>
            <a:pPr marL="0" indent="0">
              <a:buFont typeface="Wingdings" pitchFamily="2" charset="2"/>
              <a:buNone/>
              <a:defRPr/>
            </a:pPr>
            <a:r>
              <a:rPr lang="de-CH" sz="2000" dirty="0"/>
              <a:t> </a:t>
            </a:r>
            <a:r>
              <a:rPr lang="de-CH" sz="2000" b="1" i="1" dirty="0"/>
              <a:t>Art. 54 </a:t>
            </a:r>
            <a:endParaRPr lang="de-CH" sz="2000" dirty="0"/>
          </a:p>
          <a:p>
            <a:pPr>
              <a:defRPr/>
            </a:pPr>
            <a:endParaRPr lang="de-CH" sz="2000" dirty="0"/>
          </a:p>
          <a:p>
            <a:pPr marL="0" indent="0">
              <a:buFont typeface="Wingdings" pitchFamily="2" charset="2"/>
              <a:buNone/>
              <a:defRPr/>
            </a:pPr>
            <a:r>
              <a:rPr lang="de-CH" sz="2000" i="1" dirty="0" smtClean="0"/>
              <a:t>Abs</a:t>
            </a:r>
            <a:r>
              <a:rPr lang="de-CH" sz="2000" i="1" dirty="0"/>
              <a:t>. 4 In Wohnzonen sind Antennenanlagen nur zum Empfang von Signalen oder für die </a:t>
            </a:r>
            <a:r>
              <a:rPr lang="de-CH" sz="2000" i="1" dirty="0" smtClean="0"/>
              <a:t>Erschliessung </a:t>
            </a:r>
            <a:r>
              <a:rPr lang="de-CH" sz="2000" i="1" dirty="0"/>
              <a:t>der Nachbarschaft der Antennenanlage (Detailerschliessung) gestattet. Sie sind unauffällig zu gestalten. </a:t>
            </a:r>
            <a:r>
              <a:rPr lang="de-CH" sz="2000" i="1" dirty="0" smtClean="0"/>
              <a:t/>
            </a:r>
            <a:br>
              <a:rPr lang="de-CH" sz="2000" i="1" dirty="0" smtClean="0"/>
            </a:br>
            <a:endParaRPr lang="de-CH" sz="2000" dirty="0"/>
          </a:p>
          <a:p>
            <a:pPr marL="0" indent="0">
              <a:buFont typeface="Wingdings" pitchFamily="2" charset="2"/>
              <a:buNone/>
              <a:defRPr/>
            </a:pPr>
            <a:r>
              <a:rPr lang="de-CH" sz="2000" i="1" dirty="0"/>
              <a:t>Abs. 5 In der </a:t>
            </a:r>
            <a:r>
              <a:rPr lang="de-CH" sz="2000" i="1" dirty="0" err="1"/>
              <a:t>Städtchenzone</a:t>
            </a:r>
            <a:r>
              <a:rPr lang="de-CH" sz="2000" i="1" dirty="0"/>
              <a:t>, der </a:t>
            </a:r>
            <a:r>
              <a:rPr lang="de-CH" sz="2000" i="1" dirty="0" err="1"/>
              <a:t>Vorzone</a:t>
            </a:r>
            <a:r>
              <a:rPr lang="de-CH" sz="2000" i="1" dirty="0"/>
              <a:t> zur </a:t>
            </a:r>
            <a:r>
              <a:rPr lang="de-CH" sz="2000" i="1" dirty="0" err="1"/>
              <a:t>Städtchenzone</a:t>
            </a:r>
            <a:r>
              <a:rPr lang="de-CH" sz="2000" i="1" dirty="0"/>
              <a:t> sowie in einem Bereich von 100 m zu diesen Zonen sind Antennenanlagen nicht zulässig. In einem Bereich von 100 m zu Schutzobjekten (Denkmalschutzobjekte, Kulturobjekte, Naturobjekte usw.) sind Antennenanlagen ebenfalls nicht zulässig. </a:t>
            </a:r>
            <a:endParaRPr lang="de-CH" sz="20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lstStyle/>
          <a:p>
            <a:pPr marL="723900" indent="-723900" eaLnBrk="1" hangingPunct="1">
              <a:defRPr/>
            </a:pPr>
            <a:r>
              <a:rPr lang="de-CH" sz="2400" dirty="0"/>
              <a:t>8.3. </a:t>
            </a:r>
            <a:r>
              <a:rPr lang="de-CH" sz="2400" dirty="0" smtClean="0"/>
              <a:t>Antennenverbotszonen </a:t>
            </a:r>
            <a:r>
              <a:rPr lang="de-CH" sz="2400" dirty="0"/>
              <a:t>(</a:t>
            </a:r>
            <a:r>
              <a:rPr lang="de-CH" sz="2400" dirty="0" smtClean="0"/>
              <a:t>Planungszonen-         Schwachsinn  </a:t>
            </a:r>
            <a:r>
              <a:rPr lang="de-CH" sz="2400" dirty="0"/>
              <a:t>à la Sursee/</a:t>
            </a:r>
            <a:r>
              <a:rPr lang="de-CH" sz="2400" dirty="0" err="1"/>
              <a:t>Sempach</a:t>
            </a:r>
            <a:r>
              <a:rPr lang="de-CH" sz="2400" dirty="0"/>
              <a:t>)</a:t>
            </a:r>
            <a:r>
              <a:rPr lang="de-CH" sz="2400" b="0" i="1" dirty="0" smtClean="0"/>
              <a:t/>
            </a:r>
            <a:br>
              <a:rPr lang="de-CH" sz="2400" b="0" i="1" dirty="0" smtClean="0"/>
            </a:br>
            <a:r>
              <a:rPr lang="de-CH" sz="3200" b="0" i="1" dirty="0" smtClean="0"/>
              <a:t>		</a:t>
            </a:r>
            <a:endParaRPr lang="de-DE" sz="4000" b="0" i="1" dirty="0" smtClean="0"/>
          </a:p>
        </p:txBody>
      </p:sp>
      <p:sp>
        <p:nvSpPr>
          <p:cNvPr id="110595" name="Rectangle 3"/>
          <p:cNvSpPr>
            <a:spLocks noGrp="1" noChangeArrowheads="1"/>
          </p:cNvSpPr>
          <p:nvPr>
            <p:ph type="body" idx="4294967295"/>
          </p:nvPr>
        </p:nvSpPr>
        <p:spPr>
          <a:xfrm>
            <a:off x="1042988" y="1412875"/>
            <a:ext cx="7543800" cy="3970338"/>
          </a:xfrm>
        </p:spPr>
        <p:txBody>
          <a:bodyPr/>
          <a:lstStyle/>
          <a:p>
            <a:pPr marL="0" indent="0">
              <a:buFont typeface="Wingdings" pitchFamily="2" charset="2"/>
              <a:buNone/>
              <a:defRPr/>
            </a:pPr>
            <a:r>
              <a:rPr lang="de-CH" sz="2000" dirty="0" smtClean="0"/>
              <a:t>Rechtliche Würdigung:</a:t>
            </a:r>
          </a:p>
          <a:p>
            <a:pPr marL="0" indent="0">
              <a:buFont typeface="Wingdings" pitchFamily="2" charset="2"/>
              <a:buNone/>
              <a:defRPr/>
            </a:pPr>
            <a:endParaRPr lang="de-CH" sz="2000" dirty="0"/>
          </a:p>
          <a:p>
            <a:pPr>
              <a:defRPr/>
            </a:pPr>
            <a:r>
              <a:rPr lang="de-CH" sz="2000" dirty="0" smtClean="0"/>
              <a:t>Wenn sich ein solcher Erlass gegen Mobilfunkantennen richten soll, so sind sie auch explizit zu </a:t>
            </a:r>
            <a:r>
              <a:rPr lang="de-CH" sz="2000" dirty="0" err="1" smtClean="0"/>
              <a:t>bennenen</a:t>
            </a:r>
            <a:r>
              <a:rPr lang="de-CH" sz="2000" dirty="0" smtClean="0"/>
              <a:t> und der Erlass muss sich im Sinne des Verhältnismässigkeitsprinzips darauf beschränken</a:t>
            </a:r>
            <a:br>
              <a:rPr lang="de-CH" sz="2000" dirty="0" smtClean="0"/>
            </a:br>
            <a:endParaRPr lang="de-CH" sz="2000" dirty="0" smtClean="0"/>
          </a:p>
          <a:p>
            <a:pPr>
              <a:defRPr/>
            </a:pPr>
            <a:r>
              <a:rPr lang="de-CH" sz="2000" dirty="0" smtClean="0"/>
              <a:t>Die Gemeinden </a:t>
            </a:r>
            <a:r>
              <a:rPr lang="de-CH" sz="2000" dirty="0" err="1" smtClean="0"/>
              <a:t>legiferieren</a:t>
            </a:r>
            <a:r>
              <a:rPr lang="de-CH" sz="2000" dirty="0" smtClean="0"/>
              <a:t> hier in einem Gebiet, indem sie nicht zuständig sind.</a:t>
            </a:r>
            <a:br>
              <a:rPr lang="de-CH" sz="2000" dirty="0" smtClean="0"/>
            </a:br>
            <a:endParaRPr lang="de-CH" sz="2000" dirty="0" smtClean="0"/>
          </a:p>
          <a:p>
            <a:pPr>
              <a:defRPr/>
            </a:pPr>
            <a:r>
              <a:rPr lang="de-CH" sz="2000" dirty="0" smtClean="0"/>
              <a:t>Für die Mobilfunkunternehmungen gibt es einen bundesrechtlichen Versorgungsauftrag, die Funkamateure können sich auf die Meinungsäusserungs- und Informationsfreiheit berufen</a:t>
            </a:r>
            <a:br>
              <a:rPr lang="de-CH" sz="2000" dirty="0" smtClean="0"/>
            </a:br>
            <a:endParaRPr lang="de-CH" sz="2000" dirty="0" smtClean="0"/>
          </a:p>
          <a:p>
            <a:pPr>
              <a:defRPr/>
            </a:pPr>
            <a:r>
              <a:rPr lang="de-CH" sz="2000" dirty="0" smtClean="0"/>
              <a:t>Gesetzlicher Rahmen in  § 143 PBG LU klar umschrieben</a:t>
            </a:r>
          </a:p>
          <a:p>
            <a:pPr>
              <a:defRPr/>
            </a:pPr>
            <a:endParaRPr lang="de-CH" sz="2000" dirty="0"/>
          </a:p>
          <a:p>
            <a:pPr marL="0" indent="0">
              <a:buFont typeface="Wingdings" pitchFamily="2" charset="2"/>
              <a:buNone/>
              <a:defRPr/>
            </a:pPr>
            <a:r>
              <a:rPr lang="de-CH" sz="2000" dirty="0"/>
              <a: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lstStyle/>
          <a:p>
            <a:pPr marL="723900" indent="-723900" eaLnBrk="1" hangingPunct="1">
              <a:defRPr/>
            </a:pPr>
            <a:r>
              <a:rPr lang="de-CH" sz="2400" dirty="0"/>
              <a:t>8.3. Antennenverbotszonen (Planungszonen-Schwachsinn  à la Sursee/</a:t>
            </a:r>
            <a:r>
              <a:rPr lang="de-CH" sz="2400" dirty="0" err="1"/>
              <a:t>Sempach</a:t>
            </a:r>
            <a:r>
              <a:rPr lang="de-CH" sz="2400" dirty="0"/>
              <a:t>)</a:t>
            </a:r>
            <a:br>
              <a:rPr lang="de-CH" sz="2400" dirty="0"/>
            </a:br>
            <a:r>
              <a:rPr lang="de-CH" sz="3200" b="0" i="1" dirty="0" smtClean="0"/>
              <a:t>		</a:t>
            </a:r>
            <a:endParaRPr lang="de-DE" sz="4000" b="0" i="1" dirty="0" smtClean="0"/>
          </a:p>
        </p:txBody>
      </p:sp>
      <p:sp>
        <p:nvSpPr>
          <p:cNvPr id="110595" name="Rectangle 3"/>
          <p:cNvSpPr>
            <a:spLocks noGrp="1" noChangeArrowheads="1"/>
          </p:cNvSpPr>
          <p:nvPr>
            <p:ph type="body" idx="4294967295"/>
          </p:nvPr>
        </p:nvSpPr>
        <p:spPr>
          <a:xfrm>
            <a:off x="1042988" y="1412875"/>
            <a:ext cx="7543800" cy="3970338"/>
          </a:xfrm>
        </p:spPr>
        <p:txBody>
          <a:bodyPr/>
          <a:lstStyle/>
          <a:p>
            <a:pPr marL="0" indent="0">
              <a:buFont typeface="Wingdings" pitchFamily="2" charset="2"/>
              <a:buNone/>
              <a:defRPr/>
            </a:pPr>
            <a:r>
              <a:rPr lang="de-CH" sz="2000" dirty="0" smtClean="0"/>
              <a:t>Wo sich Ignoranz und Überheblichkeit paaren (Antwort auf die Anfrage eines Bürgers…)</a:t>
            </a:r>
          </a:p>
          <a:p>
            <a:pPr marL="0" indent="0">
              <a:buFont typeface="Wingdings" pitchFamily="2" charset="2"/>
              <a:buNone/>
              <a:defRPr/>
            </a:pPr>
            <a:r>
              <a:rPr lang="de-CH" sz="2000" dirty="0" smtClean="0">
                <a:effectLst/>
              </a:rPr>
              <a:t>Sehr </a:t>
            </a:r>
            <a:r>
              <a:rPr lang="de-CH" sz="2000" dirty="0">
                <a:effectLst/>
              </a:rPr>
              <a:t>geehrter Herr </a:t>
            </a:r>
            <a:r>
              <a:rPr lang="de-CH" sz="2000" dirty="0" smtClean="0">
                <a:effectLst/>
              </a:rPr>
              <a:t>….</a:t>
            </a:r>
            <a:r>
              <a:rPr lang="de-CH" sz="2000" dirty="0">
                <a:effectLst/>
              </a:rPr>
              <a:t/>
            </a:r>
            <a:br>
              <a:rPr lang="de-CH" sz="2000" dirty="0">
                <a:effectLst/>
              </a:rPr>
            </a:br>
            <a:r>
              <a:rPr lang="de-CH" sz="2000" dirty="0">
                <a:effectLst/>
              </a:rPr>
              <a:t/>
            </a:r>
            <a:br>
              <a:rPr lang="de-CH" sz="2000" dirty="0">
                <a:effectLst/>
              </a:rPr>
            </a:br>
            <a:r>
              <a:rPr lang="de-CH" sz="2000" dirty="0">
                <a:effectLst/>
              </a:rPr>
              <a:t>Ob diese Angelegenheit für uns blamabel ist oder nicht haben nicht sie </a:t>
            </a:r>
            <a:r>
              <a:rPr lang="de-CH" sz="2000" dirty="0" smtClean="0">
                <a:effectLst/>
              </a:rPr>
              <a:t>zu beurteilen </a:t>
            </a:r>
            <a:r>
              <a:rPr lang="de-CH" sz="2000" dirty="0">
                <a:effectLst/>
              </a:rPr>
              <a:t>(</a:t>
            </a:r>
            <a:r>
              <a:rPr lang="de-CH" sz="2000" dirty="0" err="1">
                <a:effectLst/>
              </a:rPr>
              <a:t>nota</a:t>
            </a:r>
            <a:r>
              <a:rPr lang="de-CH" sz="2000" dirty="0">
                <a:effectLst/>
              </a:rPr>
              <a:t> </a:t>
            </a:r>
            <a:r>
              <a:rPr lang="de-CH" sz="2000" dirty="0" err="1">
                <a:effectLst/>
              </a:rPr>
              <a:t>bene</a:t>
            </a:r>
            <a:r>
              <a:rPr lang="de-CH" sz="2000" dirty="0">
                <a:effectLst/>
              </a:rPr>
              <a:t> schon gar nicht von Zürich aus</a:t>
            </a:r>
            <a:r>
              <a:rPr lang="de-CH" sz="2000" dirty="0" smtClean="0">
                <a:effectLst/>
              </a:rPr>
              <a:t>)! Es </a:t>
            </a:r>
            <a:r>
              <a:rPr lang="de-CH" sz="2000" dirty="0">
                <a:effectLst/>
              </a:rPr>
              <a:t>liegt einzig und allein in der Verantwortung der politischen </a:t>
            </a:r>
            <a:r>
              <a:rPr lang="de-CH" sz="2000" dirty="0" smtClean="0">
                <a:effectLst/>
              </a:rPr>
              <a:t>Behörden unter </a:t>
            </a:r>
            <a:r>
              <a:rPr lang="de-CH" sz="2000" dirty="0">
                <a:effectLst/>
              </a:rPr>
              <a:t>Einhaltung der demokratischen Rechte zu entscheiden. Dabei sind </a:t>
            </a:r>
            <a:r>
              <a:rPr lang="de-CH" sz="2000" dirty="0" smtClean="0">
                <a:effectLst/>
              </a:rPr>
              <a:t>die Interessen </a:t>
            </a:r>
            <a:r>
              <a:rPr lang="de-CH" sz="2000" dirty="0">
                <a:effectLst/>
              </a:rPr>
              <a:t>der betroffenen Bürger gebührend zu berücksichtigen</a:t>
            </a:r>
            <a:r>
              <a:rPr lang="de-CH" sz="2000" dirty="0" smtClean="0">
                <a:effectLst/>
              </a:rPr>
              <a:t>. Wenn </a:t>
            </a:r>
            <a:r>
              <a:rPr lang="de-CH" sz="2000" dirty="0">
                <a:effectLst/>
              </a:rPr>
              <a:t>es die Gerichte dann anders sehen, haben wir das zu akzeptieren und</a:t>
            </a:r>
            <a:br>
              <a:rPr lang="de-CH" sz="2000" dirty="0">
                <a:effectLst/>
              </a:rPr>
            </a:br>
            <a:r>
              <a:rPr lang="de-CH" sz="2000" dirty="0">
                <a:effectLst/>
              </a:rPr>
              <a:t>entsprechend zu handeln.</a:t>
            </a:r>
            <a:br>
              <a:rPr lang="de-CH" sz="2000" dirty="0">
                <a:effectLst/>
              </a:rPr>
            </a:br>
            <a:r>
              <a:rPr lang="de-CH" sz="2000" dirty="0">
                <a:effectLst/>
              </a:rPr>
              <a:t/>
            </a:r>
            <a:br>
              <a:rPr lang="de-CH" sz="2000" dirty="0">
                <a:effectLst/>
              </a:rPr>
            </a:br>
            <a:r>
              <a:rPr lang="de-CH" sz="2000" dirty="0">
                <a:effectLst/>
              </a:rPr>
              <a:t>Freundliche Grüsse</a:t>
            </a:r>
            <a:br>
              <a:rPr lang="de-CH" sz="2000" dirty="0">
                <a:effectLst/>
              </a:rPr>
            </a:br>
            <a:r>
              <a:rPr lang="de-CH" sz="2000" dirty="0">
                <a:effectLst/>
              </a:rPr>
              <a:t/>
            </a:r>
            <a:br>
              <a:rPr lang="de-CH" sz="2000" dirty="0">
                <a:effectLst/>
              </a:rPr>
            </a:br>
            <a:r>
              <a:rPr lang="de-CH" sz="2000" dirty="0">
                <a:effectLst/>
              </a:rPr>
              <a:t>Bruno Bucher</a:t>
            </a:r>
            <a:br>
              <a:rPr lang="de-CH" sz="2000" dirty="0">
                <a:effectLst/>
              </a:rPr>
            </a:br>
            <a:r>
              <a:rPr lang="de-CH" sz="2000" dirty="0">
                <a:effectLst/>
              </a:rPr>
              <a:t>Bauvorsteher Sursee</a:t>
            </a:r>
            <a:br>
              <a:rPr lang="de-CH" sz="2000" dirty="0">
                <a:effectLst/>
              </a:rPr>
            </a:br>
            <a:endParaRPr lang="de-CH" sz="20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lstStyle/>
          <a:p>
            <a:pPr marL="723900" indent="-723900" eaLnBrk="1" hangingPunct="1">
              <a:defRPr/>
            </a:pPr>
            <a:r>
              <a:rPr lang="de-CH" sz="2400" dirty="0" smtClean="0"/>
              <a:t>8.4. Baurechtliches Einordnungsgebot</a:t>
            </a:r>
            <a:r>
              <a:rPr lang="de-CH" sz="2400" dirty="0"/>
              <a:t/>
            </a:r>
            <a:br>
              <a:rPr lang="de-CH" sz="2400" dirty="0"/>
            </a:br>
            <a:r>
              <a:rPr lang="de-CH" sz="3200" b="0" i="1" dirty="0" smtClean="0"/>
              <a:t>		</a:t>
            </a:r>
            <a:endParaRPr lang="de-DE" sz="4000" b="0" i="1" dirty="0" smtClean="0"/>
          </a:p>
        </p:txBody>
      </p:sp>
      <p:sp>
        <p:nvSpPr>
          <p:cNvPr id="110595" name="Rectangle 3"/>
          <p:cNvSpPr>
            <a:spLocks noGrp="1" noChangeArrowheads="1"/>
          </p:cNvSpPr>
          <p:nvPr>
            <p:ph type="body" idx="4294967295"/>
          </p:nvPr>
        </p:nvSpPr>
        <p:spPr>
          <a:xfrm>
            <a:off x="1042988" y="1989138"/>
            <a:ext cx="7543800" cy="3970337"/>
          </a:xfrm>
        </p:spPr>
        <p:txBody>
          <a:bodyPr/>
          <a:lstStyle/>
          <a:p>
            <a:pPr marL="0" indent="0">
              <a:buFont typeface="Wingdings" pitchFamily="2" charset="2"/>
              <a:buNone/>
              <a:defRPr/>
            </a:pPr>
            <a:r>
              <a:rPr lang="de-CH" sz="2000" dirty="0" smtClean="0"/>
              <a:t>PBG § </a:t>
            </a:r>
            <a:r>
              <a:rPr lang="de-CH" sz="2000" dirty="0"/>
              <a:t>238. 1 Bauten, Anlagen und Umschwung sind für sich und in ihrem Zusammenhang mit der baulichen und landschaftlichen Umgebung im ganzen und in ihren einzelnen Teilen so zu gestalten, dass eine </a:t>
            </a:r>
            <a:r>
              <a:rPr lang="de-CH" sz="2000" b="1" i="1" dirty="0">
                <a:solidFill>
                  <a:srgbClr val="FFFF00"/>
                </a:solidFill>
              </a:rPr>
              <a:t>befriedigende</a:t>
            </a:r>
            <a:r>
              <a:rPr lang="de-CH" sz="2000" dirty="0"/>
              <a:t> Gesamtwirkung erreicht wird; diese Anforderung gilt auch für Materialien und Farben.</a:t>
            </a:r>
          </a:p>
          <a:p>
            <a:pPr marL="0" indent="0">
              <a:buFont typeface="Wingdings" pitchFamily="2" charset="2"/>
              <a:buNone/>
              <a:defRPr/>
            </a:pPr>
            <a:endParaRPr lang="de-CH" sz="2000" dirty="0" smtClean="0"/>
          </a:p>
          <a:p>
            <a:pPr marL="0" indent="0">
              <a:buFont typeface="Wingdings" pitchFamily="2" charset="2"/>
              <a:buNone/>
              <a:defRPr/>
            </a:pPr>
            <a:r>
              <a:rPr lang="de-CH" sz="2000" dirty="0" smtClean="0"/>
              <a:t>2 </a:t>
            </a:r>
            <a:r>
              <a:rPr lang="de-CH" sz="2000" dirty="0"/>
              <a:t>Auf Objekte des Natur- und Heimatschutzes ist besondere Rücksicht zu nehmen; sie dürfen auch durch Nutzungsänderungen und Unterhaltsarbeiten nicht beeinträchtigt werden, für die keine baurechtliche Bewilligung nötig ist.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lstStyle/>
          <a:p>
            <a:pPr marL="723900" indent="-723900" eaLnBrk="1" hangingPunct="1">
              <a:defRPr/>
            </a:pPr>
            <a:r>
              <a:rPr lang="de-CH" sz="2400" dirty="0" smtClean="0"/>
              <a:t>8.4. Baurechtliches Einordnungsgebot</a:t>
            </a:r>
            <a:r>
              <a:rPr lang="de-CH" sz="2400" dirty="0"/>
              <a:t/>
            </a:r>
            <a:br>
              <a:rPr lang="de-CH" sz="2400" dirty="0"/>
            </a:br>
            <a:r>
              <a:rPr lang="de-CH" sz="3200" b="0" i="1" dirty="0" smtClean="0"/>
              <a:t>		</a:t>
            </a:r>
            <a:endParaRPr lang="de-DE" sz="4000" b="0" i="1" dirty="0" smtClean="0"/>
          </a:p>
        </p:txBody>
      </p:sp>
      <p:sp>
        <p:nvSpPr>
          <p:cNvPr id="110595" name="Rectangle 3"/>
          <p:cNvSpPr>
            <a:spLocks noGrp="1" noChangeArrowheads="1"/>
          </p:cNvSpPr>
          <p:nvPr>
            <p:ph type="body" idx="4294967295"/>
          </p:nvPr>
        </p:nvSpPr>
        <p:spPr>
          <a:xfrm>
            <a:off x="1042988" y="1989138"/>
            <a:ext cx="7543800" cy="3970337"/>
          </a:xfrm>
        </p:spPr>
        <p:txBody>
          <a:bodyPr/>
          <a:lstStyle/>
          <a:p>
            <a:pPr>
              <a:defRPr/>
            </a:pPr>
            <a:r>
              <a:rPr lang="de-CH" sz="2000" dirty="0" smtClean="0"/>
              <a:t>Bei Antennen dürfen keine besonderen Gestaltungsleistungen verlangt werden.</a:t>
            </a:r>
            <a:br>
              <a:rPr lang="de-CH" sz="2000" dirty="0" smtClean="0"/>
            </a:br>
            <a:endParaRPr lang="de-CH" sz="2000" dirty="0" smtClean="0"/>
          </a:p>
          <a:p>
            <a:pPr>
              <a:defRPr/>
            </a:pPr>
            <a:r>
              <a:rPr lang="de-CH" sz="2000" dirty="0" smtClean="0"/>
              <a:t>Die äussere Gestalt und Grösse ergibt sich weitestgehend aus der technischen Funktion</a:t>
            </a:r>
            <a:br>
              <a:rPr lang="de-CH" sz="2000" dirty="0" smtClean="0"/>
            </a:br>
            <a:endParaRPr lang="de-CH" sz="2000" dirty="0" smtClean="0"/>
          </a:p>
          <a:p>
            <a:pPr marL="0" indent="0">
              <a:buFont typeface="Wingdings" pitchFamily="2" charset="2"/>
              <a:buNone/>
              <a:defRPr/>
            </a:pPr>
            <a:r>
              <a:rPr lang="de-CH" sz="2000" i="1" dirty="0" smtClean="0">
                <a:solidFill>
                  <a:srgbClr val="FFFF00"/>
                </a:solidFill>
              </a:rPr>
              <a:t>Achtung: die Gemeinden verfügen bei der Beurteilung der baurechtlichen Einordnung über einen geschützten Ermessens- und Autonomiebereich. Negative Einordnungsentscheide einer Gemeinde können nur umgestossen werden, wenn ein Ermessensmissbrauch, eine Ermessensüberschreitung oder eine willkürliche Handhabung des Ermessens vorliegt. Deshalb ist es wichtig, die  Gemeinde für das Projekt zu gewinnen. </a:t>
            </a:r>
          </a:p>
          <a:p>
            <a:pPr>
              <a:defRPr/>
            </a:pPr>
            <a:endParaRPr lang="de-CH" sz="2000" i="1" dirty="0">
              <a:solidFill>
                <a:srgbClr val="FFFF00"/>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lstStyle/>
          <a:p>
            <a:pPr eaLnBrk="1" hangingPunct="1">
              <a:defRPr/>
            </a:pPr>
            <a:r>
              <a:rPr lang="de-CH" sz="2400" dirty="0"/>
              <a:t>8.5. Baubewilligungspflicht</a:t>
            </a:r>
            <a:r>
              <a:rPr lang="de-CH" sz="3200" b="0" i="1" dirty="0" smtClean="0"/>
              <a:t>		</a:t>
            </a:r>
            <a:endParaRPr lang="de-DE" sz="4000" b="0" i="1" dirty="0" smtClean="0"/>
          </a:p>
        </p:txBody>
      </p:sp>
      <p:sp>
        <p:nvSpPr>
          <p:cNvPr id="110595" name="Rectangle 3"/>
          <p:cNvSpPr>
            <a:spLocks noGrp="1" noChangeArrowheads="1"/>
          </p:cNvSpPr>
          <p:nvPr>
            <p:ph type="body" idx="4294967295"/>
          </p:nvPr>
        </p:nvSpPr>
        <p:spPr>
          <a:xfrm>
            <a:off x="1042988" y="1484313"/>
            <a:ext cx="7543800" cy="4114800"/>
          </a:xfrm>
        </p:spPr>
        <p:txBody>
          <a:bodyPr/>
          <a:lstStyle/>
          <a:p>
            <a:pPr marL="0" indent="0">
              <a:buFont typeface="Wingdings" pitchFamily="2" charset="2"/>
              <a:buNone/>
              <a:defRPr/>
            </a:pPr>
            <a:endParaRPr lang="de-CH" sz="2000" b="1" dirty="0" smtClean="0"/>
          </a:p>
          <a:p>
            <a:pPr marL="0" indent="0">
              <a:buFont typeface="Wingdings" pitchFamily="2" charset="2"/>
              <a:buNone/>
              <a:defRPr/>
            </a:pPr>
            <a:endParaRPr lang="de-CH" sz="2000" b="1" dirty="0"/>
          </a:p>
          <a:p>
            <a:pPr marL="0" indent="0">
              <a:buFont typeface="Wingdings" pitchFamily="2" charset="2"/>
              <a:buNone/>
              <a:defRPr/>
            </a:pPr>
            <a:r>
              <a:rPr lang="de-CH" sz="2000" b="1" i="1" dirty="0" smtClean="0">
                <a:solidFill>
                  <a:srgbClr val="FFFF00"/>
                </a:solidFill>
              </a:rPr>
              <a:t>Zweck des Baubewilligungsverfahrens:</a:t>
            </a:r>
          </a:p>
          <a:p>
            <a:pPr marL="0" indent="0">
              <a:buFont typeface="Wingdings" pitchFamily="2" charset="2"/>
              <a:buNone/>
              <a:defRPr/>
            </a:pPr>
            <a:endParaRPr lang="de-CH" sz="2000" b="1" i="1" dirty="0">
              <a:solidFill>
                <a:srgbClr val="FFFF00"/>
              </a:solidFill>
            </a:endParaRPr>
          </a:p>
          <a:p>
            <a:pPr marL="0" indent="0">
              <a:buFont typeface="Wingdings" pitchFamily="2" charset="2"/>
              <a:buNone/>
              <a:defRPr/>
            </a:pPr>
            <a:r>
              <a:rPr lang="de-CH" sz="2000" dirty="0"/>
              <a:t>Zweck des Baubewilligungsverfahrens ist es, die Bauvorhaben vor ihrer Ausführung auf ihre Übereinstimmung mit der Rechtsordnung zu überprüfen, d.h. mit den Bestim­mungen des Bau- und Planungsrechtes sowie weiterer öffentlich-rechtlicher Vorschrif­ten wie z.B. dem Strassen-, Feuerschutz-, Umweltschutz-</a:t>
            </a:r>
            <a:r>
              <a:rPr lang="de-CH" sz="2000" dirty="0" smtClean="0"/>
              <a:t>,  </a:t>
            </a:r>
            <a:r>
              <a:rPr lang="de-CH" sz="2000" dirty="0"/>
              <a:t>Gewässerschutz- und </a:t>
            </a:r>
            <a:r>
              <a:rPr lang="de-CH" sz="2000" dirty="0" smtClean="0"/>
              <a:t>Energierecht. Zusätzlich dient das Verfahren der Wahrnehmung der nachbarlichen Interessen, z.B. Einhaltung der Grenzabstände usw.</a:t>
            </a:r>
          </a:p>
          <a:p>
            <a:pPr marL="0" indent="0">
              <a:buFont typeface="Wingdings" pitchFamily="2" charset="2"/>
              <a:buNone/>
              <a:defRPr/>
            </a:pPr>
            <a:endParaRPr lang="de-CH" sz="2000" b="1" i="1" dirty="0">
              <a:solidFill>
                <a:srgbClr val="FFFF00"/>
              </a:solidFill>
            </a:endParaRPr>
          </a:p>
          <a:p>
            <a:pPr marL="0" indent="0">
              <a:buFont typeface="Wingdings" pitchFamily="2" charset="2"/>
              <a:buNone/>
              <a:defRPr/>
            </a:pPr>
            <a:endParaRPr lang="de-CH" sz="2000" b="1" i="1" dirty="0">
              <a:solidFill>
                <a:srgbClr val="FFFF0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lstStyle/>
          <a:p>
            <a:pPr eaLnBrk="1" hangingPunct="1">
              <a:defRPr/>
            </a:pPr>
            <a:r>
              <a:rPr lang="de-CH" sz="2400" dirty="0"/>
              <a:t>8.5. Baubewilligungspflicht</a:t>
            </a:r>
            <a:r>
              <a:rPr lang="de-CH" sz="3200" b="0" i="1" dirty="0" smtClean="0"/>
              <a:t>		</a:t>
            </a:r>
            <a:endParaRPr lang="de-DE" sz="4000" b="0" i="1" dirty="0" smtClean="0"/>
          </a:p>
        </p:txBody>
      </p:sp>
      <p:sp>
        <p:nvSpPr>
          <p:cNvPr id="110595" name="Rectangle 3"/>
          <p:cNvSpPr>
            <a:spLocks noGrp="1" noChangeArrowheads="1"/>
          </p:cNvSpPr>
          <p:nvPr>
            <p:ph type="body" idx="4294967295"/>
          </p:nvPr>
        </p:nvSpPr>
        <p:spPr>
          <a:xfrm>
            <a:off x="1042988" y="1484313"/>
            <a:ext cx="7543800" cy="4114800"/>
          </a:xfrm>
        </p:spPr>
        <p:txBody>
          <a:bodyPr/>
          <a:lstStyle/>
          <a:p>
            <a:pPr marL="0" indent="0">
              <a:buFont typeface="Wingdings" pitchFamily="2" charset="2"/>
              <a:buNone/>
              <a:defRPr/>
            </a:pPr>
            <a:endParaRPr lang="de-CH" sz="2000" b="1" dirty="0" smtClean="0"/>
          </a:p>
          <a:p>
            <a:pPr marL="0" indent="0">
              <a:buFont typeface="Wingdings" pitchFamily="2" charset="2"/>
              <a:buNone/>
              <a:defRPr/>
            </a:pPr>
            <a:endParaRPr lang="de-CH" sz="2000" b="1" dirty="0"/>
          </a:p>
          <a:p>
            <a:pPr marL="0" indent="0">
              <a:buFont typeface="Wingdings" pitchFamily="2" charset="2"/>
              <a:buNone/>
              <a:defRPr/>
            </a:pPr>
            <a:r>
              <a:rPr lang="de-CH" sz="2000" b="1" i="1" dirty="0">
                <a:solidFill>
                  <a:srgbClr val="FFFF00"/>
                </a:solidFill>
              </a:rPr>
              <a:t>Art. 22 </a:t>
            </a:r>
            <a:r>
              <a:rPr lang="de-CH" sz="2000" b="1" i="1" dirty="0" smtClean="0">
                <a:solidFill>
                  <a:srgbClr val="FFFF00"/>
                </a:solidFill>
              </a:rPr>
              <a:t> RPG Baubewilligung</a:t>
            </a:r>
            <a:endParaRPr lang="de-CH" sz="2000" b="1" i="1" dirty="0">
              <a:solidFill>
                <a:srgbClr val="FFFF00"/>
              </a:solidFill>
            </a:endParaRPr>
          </a:p>
          <a:p>
            <a:pPr marL="0" indent="0">
              <a:buFont typeface="Wingdings" pitchFamily="2" charset="2"/>
              <a:buNone/>
              <a:defRPr/>
            </a:pPr>
            <a:r>
              <a:rPr lang="de-CH" sz="2000" b="1" i="1" dirty="0">
                <a:solidFill>
                  <a:srgbClr val="FFFF00"/>
                </a:solidFill>
              </a:rPr>
              <a:t>1 Bauten und Anlagen dürfen nur mit behördlicher Bewilligung errichtet oder </a:t>
            </a:r>
            <a:r>
              <a:rPr lang="de-CH" sz="2000" b="1" i="1" dirty="0" smtClean="0">
                <a:solidFill>
                  <a:srgbClr val="FFFF00"/>
                </a:solidFill>
              </a:rPr>
              <a:t>geändert werden</a:t>
            </a:r>
            <a:r>
              <a:rPr lang="de-CH" sz="2000" b="1" i="1" dirty="0">
                <a:solidFill>
                  <a:srgbClr val="FFFF00"/>
                </a:solidFill>
              </a:rPr>
              <a:t>.</a:t>
            </a:r>
          </a:p>
          <a:p>
            <a:pPr marL="0" indent="0">
              <a:buFont typeface="Wingdings" pitchFamily="2" charset="2"/>
              <a:buNone/>
              <a:defRPr/>
            </a:pPr>
            <a:r>
              <a:rPr lang="de-CH" sz="2000" b="1" i="1" dirty="0">
                <a:solidFill>
                  <a:srgbClr val="FFFF00"/>
                </a:solidFill>
              </a:rPr>
              <a:t>2 Voraussetzung einer Bewilligung ist, dass</a:t>
            </a:r>
          </a:p>
          <a:p>
            <a:pPr marL="0" indent="0">
              <a:buFont typeface="Wingdings" pitchFamily="2" charset="2"/>
              <a:buNone/>
              <a:defRPr/>
            </a:pPr>
            <a:r>
              <a:rPr lang="de-CH" sz="2000" b="1" i="1" dirty="0">
                <a:solidFill>
                  <a:srgbClr val="FFFF00"/>
                </a:solidFill>
              </a:rPr>
              <a:t>a. die Bauten und Anlagen dem Zweck der Nutzungszone entsprechen und</a:t>
            </a:r>
          </a:p>
          <a:p>
            <a:pPr marL="0" indent="0">
              <a:buFont typeface="Wingdings" pitchFamily="2" charset="2"/>
              <a:buNone/>
              <a:defRPr/>
            </a:pPr>
            <a:r>
              <a:rPr lang="de-CH" sz="2000" b="1" i="1" dirty="0">
                <a:solidFill>
                  <a:srgbClr val="FFFF00"/>
                </a:solidFill>
              </a:rPr>
              <a:t>b. das Land erschlossen ist</a:t>
            </a:r>
            <a:r>
              <a:rPr lang="de-CH" sz="2000" b="1" i="1" dirty="0" smtClean="0">
                <a:solidFill>
                  <a:srgbClr val="FFFF00"/>
                </a:solidFill>
              </a:rPr>
              <a:t>.</a:t>
            </a:r>
            <a:br>
              <a:rPr lang="de-CH" sz="2000" b="1" i="1" dirty="0" smtClean="0">
                <a:solidFill>
                  <a:srgbClr val="FFFF00"/>
                </a:solidFill>
              </a:rPr>
            </a:br>
            <a:endParaRPr lang="de-CH" sz="2000" b="1" i="1" dirty="0">
              <a:solidFill>
                <a:srgbClr val="FFFF00"/>
              </a:solidFill>
            </a:endParaRPr>
          </a:p>
          <a:p>
            <a:pPr marL="0" indent="0">
              <a:buFont typeface="Wingdings" pitchFamily="2" charset="2"/>
              <a:buNone/>
              <a:defRPr/>
            </a:pPr>
            <a:r>
              <a:rPr lang="de-CH" sz="2000" b="1" i="1" dirty="0">
                <a:solidFill>
                  <a:srgbClr val="FFFF00"/>
                </a:solidFill>
              </a:rPr>
              <a:t>3 Die übrigen Voraussetzungen des Bundesrechts und des kantonalen Rechts </a:t>
            </a:r>
            <a:r>
              <a:rPr lang="de-CH" sz="2000" b="1" i="1" dirty="0" smtClean="0">
                <a:solidFill>
                  <a:srgbClr val="FFFF00"/>
                </a:solidFill>
              </a:rPr>
              <a:t>bleiben vorbehalten</a:t>
            </a:r>
            <a:r>
              <a:rPr lang="de-CH" sz="2000" b="1" i="1" dirty="0">
                <a:solidFill>
                  <a:srgbClr val="FFFF00"/>
                </a:solidFill>
              </a:rPr>
              <a:t>.</a:t>
            </a:r>
            <a:endParaRPr lang="de-CH" sz="2000" b="1" i="1" dirty="0" smtClean="0">
              <a:solidFill>
                <a:srgbClr val="FFFF0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lstStyle/>
          <a:p>
            <a:pPr eaLnBrk="1" hangingPunct="1">
              <a:defRPr/>
            </a:pPr>
            <a:r>
              <a:rPr lang="de-CH" sz="2400" dirty="0"/>
              <a:t>8.5. Baubewilligungspflicht</a:t>
            </a:r>
            <a:r>
              <a:rPr lang="de-CH" sz="3200" b="0" i="1" dirty="0" smtClean="0"/>
              <a:t>		</a:t>
            </a:r>
            <a:endParaRPr lang="de-DE" sz="4000" b="0" i="1" dirty="0" smtClean="0"/>
          </a:p>
        </p:txBody>
      </p:sp>
      <p:sp>
        <p:nvSpPr>
          <p:cNvPr id="110595" name="Rectangle 3"/>
          <p:cNvSpPr>
            <a:spLocks noGrp="1" noChangeArrowheads="1"/>
          </p:cNvSpPr>
          <p:nvPr>
            <p:ph type="body" idx="4294967295"/>
          </p:nvPr>
        </p:nvSpPr>
        <p:spPr>
          <a:xfrm>
            <a:off x="1042988" y="1484313"/>
            <a:ext cx="7543800" cy="4114800"/>
          </a:xfrm>
        </p:spPr>
        <p:txBody>
          <a:bodyPr/>
          <a:lstStyle/>
          <a:p>
            <a:pPr marL="0" indent="0">
              <a:buFont typeface="Wingdings" pitchFamily="2" charset="2"/>
              <a:buNone/>
              <a:defRPr/>
            </a:pPr>
            <a:r>
              <a:rPr lang="de-CH" sz="2000" b="1" i="1" dirty="0" smtClean="0">
                <a:solidFill>
                  <a:srgbClr val="FFFF00"/>
                </a:solidFill>
              </a:rPr>
              <a:t>§  309 PBG ZH</a:t>
            </a:r>
          </a:p>
          <a:p>
            <a:pPr marL="0" indent="0">
              <a:buFont typeface="Wingdings" pitchFamily="2" charset="2"/>
              <a:buNone/>
              <a:defRPr/>
            </a:pPr>
            <a:endParaRPr lang="de-CH" sz="2000" b="1" i="1" dirty="0">
              <a:solidFill>
                <a:srgbClr val="FFFF00"/>
              </a:solidFill>
            </a:endParaRPr>
          </a:p>
          <a:p>
            <a:pPr marL="0" indent="0">
              <a:buFont typeface="Wingdings" pitchFamily="2" charset="2"/>
              <a:buNone/>
              <a:defRPr/>
            </a:pPr>
            <a:r>
              <a:rPr lang="de-CH" sz="2000" b="1" i="1" dirty="0" smtClean="0">
                <a:solidFill>
                  <a:srgbClr val="FFFF00"/>
                </a:solidFill>
              </a:rPr>
              <a:t>Bewilligungspflicht</a:t>
            </a:r>
            <a:endParaRPr lang="de-CH" sz="2000" b="1" i="1" dirty="0">
              <a:solidFill>
                <a:srgbClr val="FFFF00"/>
              </a:solidFill>
            </a:endParaRPr>
          </a:p>
          <a:p>
            <a:pPr marL="0" indent="0">
              <a:buFont typeface="Wingdings" pitchFamily="2" charset="2"/>
              <a:buNone/>
              <a:defRPr/>
            </a:pPr>
            <a:r>
              <a:rPr lang="de-CH" sz="2000" b="1" i="1" dirty="0">
                <a:solidFill>
                  <a:srgbClr val="FFFF00"/>
                </a:solidFill>
              </a:rPr>
              <a:t>§ 309. 1 Eine baurechtliche Bewilligung ist nötig für</a:t>
            </a:r>
            <a:r>
              <a:rPr lang="de-CH" sz="2000" b="1" i="1" dirty="0" smtClean="0">
                <a:solidFill>
                  <a:srgbClr val="FFFF00"/>
                </a:solidFill>
              </a:rPr>
              <a:t>:</a:t>
            </a:r>
          </a:p>
          <a:p>
            <a:pPr marL="0" indent="0">
              <a:buFont typeface="Wingdings" pitchFamily="2" charset="2"/>
              <a:buNone/>
              <a:defRPr/>
            </a:pPr>
            <a:endParaRPr lang="de-CH" sz="2000" b="1" i="1" dirty="0">
              <a:solidFill>
                <a:srgbClr val="FFFF00"/>
              </a:solidFill>
            </a:endParaRPr>
          </a:p>
          <a:p>
            <a:pPr marL="0" indent="0">
              <a:buFont typeface="Wingdings" pitchFamily="2" charset="2"/>
              <a:buNone/>
              <a:defRPr/>
            </a:pPr>
            <a:r>
              <a:rPr lang="de-CH" sz="2000" b="1" i="1" dirty="0" smtClean="0">
                <a:solidFill>
                  <a:srgbClr val="FFFF00"/>
                </a:solidFill>
              </a:rPr>
              <a:t>d. Anlagen</a:t>
            </a:r>
            <a:r>
              <a:rPr lang="de-CH" sz="2000" b="1" i="1" dirty="0">
                <a:solidFill>
                  <a:srgbClr val="FFFF00"/>
                </a:solidFill>
              </a:rPr>
              <a:t>, Ausstattungen und Ausrüstungen</a:t>
            </a:r>
            <a:r>
              <a:rPr lang="de-CH" sz="2000" b="1" i="1" dirty="0" smtClean="0">
                <a:solidFill>
                  <a:srgbClr val="FFFF00"/>
                </a:solidFill>
              </a:rPr>
              <a:t>,</a:t>
            </a:r>
          </a:p>
          <a:p>
            <a:pPr marL="0" indent="0">
              <a:buFont typeface="Wingdings" pitchFamily="2" charset="2"/>
              <a:buNone/>
              <a:defRPr/>
            </a:pPr>
            <a:endParaRPr lang="de-CH" sz="2000" b="1" i="1" dirty="0">
              <a:solidFill>
                <a:srgbClr val="FFFF00"/>
              </a:solidFill>
            </a:endParaRPr>
          </a:p>
          <a:p>
            <a:pPr marL="0" indent="0">
              <a:buFont typeface="Wingdings" pitchFamily="2" charset="2"/>
              <a:buNone/>
              <a:defRPr/>
            </a:pPr>
            <a:r>
              <a:rPr lang="de-CH" sz="2000" b="1" i="1" dirty="0" smtClean="0">
                <a:solidFill>
                  <a:srgbClr val="FFFF00"/>
                </a:solidFill>
              </a:rPr>
              <a:t>l. Aussenantennen,</a:t>
            </a:r>
            <a:endParaRPr lang="de-CH" sz="2000" b="1" i="1" dirty="0">
              <a:solidFill>
                <a:srgbClr val="FFFF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lstStyle/>
          <a:p>
            <a:pPr eaLnBrk="1" hangingPunct="1">
              <a:defRPr/>
            </a:pPr>
            <a:r>
              <a:rPr lang="de-CH" sz="2400" dirty="0"/>
              <a:t>8.5. Baubewilligungspflicht</a:t>
            </a:r>
            <a:r>
              <a:rPr lang="de-CH" sz="3200" b="0" i="1" dirty="0" smtClean="0"/>
              <a:t>		</a:t>
            </a:r>
            <a:endParaRPr lang="de-DE" sz="4000" b="0" i="1" dirty="0" smtClean="0"/>
          </a:p>
        </p:txBody>
      </p:sp>
      <p:sp>
        <p:nvSpPr>
          <p:cNvPr id="110595" name="Rectangle 3"/>
          <p:cNvSpPr>
            <a:spLocks noGrp="1" noChangeArrowheads="1"/>
          </p:cNvSpPr>
          <p:nvPr>
            <p:ph type="body" idx="4294967295"/>
          </p:nvPr>
        </p:nvSpPr>
        <p:spPr>
          <a:xfrm>
            <a:off x="1042988" y="1484313"/>
            <a:ext cx="7543800" cy="4114800"/>
          </a:xfrm>
        </p:spPr>
        <p:txBody>
          <a:bodyPr/>
          <a:lstStyle/>
          <a:p>
            <a:pPr marL="0" indent="0">
              <a:buFont typeface="Wingdings" pitchFamily="2" charset="2"/>
              <a:buNone/>
              <a:defRPr/>
            </a:pPr>
            <a:r>
              <a:rPr lang="de-CH" sz="2000" b="1" i="1" dirty="0" smtClean="0">
                <a:solidFill>
                  <a:srgbClr val="FFFF00"/>
                </a:solidFill>
              </a:rPr>
              <a:t>Ausnahmen von der Bewilligungspflicht</a:t>
            </a:r>
          </a:p>
          <a:p>
            <a:pPr marL="0" indent="0">
              <a:buFont typeface="Wingdings" pitchFamily="2" charset="2"/>
              <a:buNone/>
              <a:defRPr/>
            </a:pPr>
            <a:endParaRPr lang="de-CH" sz="2000" b="1" i="1" dirty="0">
              <a:solidFill>
                <a:srgbClr val="FFFF00"/>
              </a:solidFill>
            </a:endParaRPr>
          </a:p>
          <a:p>
            <a:pPr marL="0" indent="0">
              <a:buFont typeface="Wingdings" pitchFamily="2" charset="2"/>
              <a:buNone/>
              <a:defRPr/>
            </a:pPr>
            <a:r>
              <a:rPr lang="de-CH" sz="2000" b="1" i="1" dirty="0">
                <a:solidFill>
                  <a:srgbClr val="FFFF00"/>
                </a:solidFill>
              </a:rPr>
              <a:t>§ </a:t>
            </a:r>
            <a:r>
              <a:rPr lang="de-CH" sz="2000" b="1" i="1" dirty="0" smtClean="0">
                <a:solidFill>
                  <a:srgbClr val="FFFF00"/>
                </a:solidFill>
              </a:rPr>
              <a:t>1 Bauverfahrensordnung BVV:</a:t>
            </a:r>
          </a:p>
          <a:p>
            <a:pPr marL="0" indent="0">
              <a:buFont typeface="Wingdings" pitchFamily="2" charset="2"/>
              <a:buNone/>
              <a:defRPr/>
            </a:pPr>
            <a:r>
              <a:rPr lang="de-CH" sz="2000" b="1" i="1" dirty="0" smtClean="0">
                <a:solidFill>
                  <a:srgbClr val="FFFF00"/>
                </a:solidFill>
              </a:rPr>
              <a:t>Keiner </a:t>
            </a:r>
            <a:r>
              <a:rPr lang="de-CH" sz="2000" b="1" i="1" dirty="0">
                <a:solidFill>
                  <a:srgbClr val="FFFF00"/>
                </a:solidFill>
              </a:rPr>
              <a:t>baurechtlichen Bewilligung bedürfen</a:t>
            </a:r>
            <a:r>
              <a:rPr lang="de-CH" sz="2000" b="1" i="1" dirty="0" smtClean="0">
                <a:solidFill>
                  <a:srgbClr val="FFFF00"/>
                </a:solidFill>
              </a:rPr>
              <a:t>:</a:t>
            </a:r>
          </a:p>
          <a:p>
            <a:pPr marL="0" indent="0">
              <a:buFont typeface="Wingdings" pitchFamily="2" charset="2"/>
              <a:buNone/>
              <a:defRPr/>
            </a:pPr>
            <a:r>
              <a:rPr lang="de-CH" sz="2000" dirty="0" smtClean="0"/>
              <a:t> </a:t>
            </a:r>
            <a:endParaRPr lang="de-CH" sz="2000" dirty="0"/>
          </a:p>
          <a:p>
            <a:pPr marL="0" indent="0">
              <a:buFont typeface="Wingdings" pitchFamily="2" charset="2"/>
              <a:buNone/>
              <a:defRPr/>
            </a:pPr>
            <a:r>
              <a:rPr lang="de-CH" sz="2000" dirty="0" err="1" smtClean="0"/>
              <a:t>i.Empfangs</a:t>
            </a:r>
            <a:r>
              <a:rPr lang="de-CH" sz="2000" dirty="0" smtClean="0"/>
              <a:t>- </a:t>
            </a:r>
            <a:r>
              <a:rPr lang="de-CH" sz="2000" dirty="0"/>
              <a:t>und Sendeantennen mit einer gesamten Sendeleistung (äquivalenten Strahlungsleistung ERP max.) von weniger als 6 Watt, sofern die einzelnen Antennen in keiner Richtung 0,8 </a:t>
            </a:r>
            <a:r>
              <a:rPr lang="de-CH" sz="2000" dirty="0" err="1"/>
              <a:t>müberschreiten</a:t>
            </a:r>
            <a:r>
              <a:rPr lang="de-CH" sz="2000" dirty="0"/>
              <a:t> und die Höhe tragender Masten weniger als 1 </a:t>
            </a:r>
            <a:r>
              <a:rPr lang="de-CH" sz="2000" dirty="0" smtClean="0"/>
              <a:t>m beträgt</a:t>
            </a:r>
            <a:r>
              <a:rPr lang="de-CH" sz="2000" dirty="0"/>
              <a:t>; solche Anlagen sind jedoch bewilligungspflichtig in Kernzonen sowie im Geltungsbereich einer anderen Schutzanordnung oder eines Ortsbild- oder Denkmalschutzinventars</a:t>
            </a:r>
            <a:endParaRPr lang="de-CH" sz="2000" b="1" i="1" dirty="0">
              <a:solidFill>
                <a:srgbClr val="FFFF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lstStyle/>
          <a:p>
            <a:pPr eaLnBrk="1" hangingPunct="1">
              <a:defRPr/>
            </a:pPr>
            <a:r>
              <a:rPr lang="de-CH" sz="2400" dirty="0"/>
              <a:t>8.5. Baubewilligungspflicht</a:t>
            </a:r>
            <a:r>
              <a:rPr lang="de-CH" sz="3200" b="0" i="1" dirty="0" smtClean="0"/>
              <a:t>		</a:t>
            </a:r>
            <a:endParaRPr lang="de-DE" sz="4000" b="0" i="1" dirty="0" smtClean="0"/>
          </a:p>
        </p:txBody>
      </p:sp>
      <p:sp>
        <p:nvSpPr>
          <p:cNvPr id="110595" name="Rectangle 3"/>
          <p:cNvSpPr>
            <a:spLocks noGrp="1" noChangeArrowheads="1"/>
          </p:cNvSpPr>
          <p:nvPr>
            <p:ph type="body" idx="4294967295"/>
          </p:nvPr>
        </p:nvSpPr>
        <p:spPr>
          <a:xfrm>
            <a:off x="1042988" y="1484313"/>
            <a:ext cx="7543800" cy="4114800"/>
          </a:xfrm>
        </p:spPr>
        <p:txBody>
          <a:bodyPr/>
          <a:lstStyle/>
          <a:p>
            <a:pPr marL="0" indent="0">
              <a:buFont typeface="Wingdings" pitchFamily="2" charset="2"/>
              <a:buNone/>
              <a:defRPr/>
            </a:pPr>
            <a:r>
              <a:rPr lang="de-CH" sz="2000" b="1" i="1" dirty="0" smtClean="0">
                <a:solidFill>
                  <a:srgbClr val="FFFF00"/>
                </a:solidFill>
              </a:rPr>
              <a:t>Ausnahmen von der Bewilligungspflicht</a:t>
            </a:r>
          </a:p>
          <a:p>
            <a:pPr>
              <a:defRPr/>
            </a:pPr>
            <a:endParaRPr lang="de-CH" sz="2000" dirty="0"/>
          </a:p>
          <a:p>
            <a:pPr marL="0" indent="0">
              <a:buFont typeface="Wingdings" pitchFamily="2" charset="2"/>
              <a:buNone/>
              <a:defRPr/>
            </a:pPr>
            <a:r>
              <a:rPr lang="de-CH" sz="2000" dirty="0"/>
              <a:t>§ 2</a:t>
            </a:r>
            <a:r>
              <a:rPr lang="de-CH" sz="2000" dirty="0" smtClean="0"/>
              <a:t>. BVV  </a:t>
            </a:r>
            <a:r>
              <a:rPr lang="de-CH" sz="2000" dirty="0"/>
              <a:t>Die Befreiung erstreckt sich auf die Pflicht zur Einreichung eines Baugesuches sowie zur Aussteckung und zur öffentlichen Bekanntmachung des Bauvorhabens</a:t>
            </a:r>
            <a:r>
              <a:rPr lang="de-CH" sz="2000" dirty="0" smtClean="0"/>
              <a:t>.</a:t>
            </a:r>
          </a:p>
          <a:p>
            <a:pPr marL="0" indent="0">
              <a:buFont typeface="Wingdings" pitchFamily="2" charset="2"/>
              <a:buNone/>
              <a:defRPr/>
            </a:pPr>
            <a:endParaRPr lang="de-CH" sz="2000" dirty="0"/>
          </a:p>
          <a:p>
            <a:pPr marL="0" indent="0">
              <a:buFont typeface="Wingdings" pitchFamily="2" charset="2"/>
              <a:buNone/>
              <a:defRPr/>
            </a:pPr>
            <a:r>
              <a:rPr lang="de-CH" sz="2000" dirty="0">
                <a:solidFill>
                  <a:srgbClr val="FFFF00"/>
                </a:solidFill>
              </a:rPr>
              <a:t>2 Die Befreiung von der Bewilligungspflicht entbindet nicht von der Pflicht, die Vorschriften des materiellen Rechts </a:t>
            </a:r>
            <a:r>
              <a:rPr lang="de-CH" sz="2000" dirty="0" smtClean="0">
                <a:solidFill>
                  <a:srgbClr val="FFFF00"/>
                </a:solidFill>
              </a:rPr>
              <a:t>einzuhalten.</a:t>
            </a:r>
          </a:p>
          <a:p>
            <a:pPr marL="0" indent="0">
              <a:buFont typeface="Wingdings" pitchFamily="2" charset="2"/>
              <a:buNone/>
              <a:defRPr/>
            </a:pPr>
            <a:endParaRPr lang="de-CH" sz="2000" dirty="0">
              <a:solidFill>
                <a:srgbClr val="FFFF00"/>
              </a:solidFill>
            </a:endParaRPr>
          </a:p>
          <a:p>
            <a:pPr marL="0" indent="0">
              <a:buFont typeface="Wingdings" pitchFamily="2" charset="2"/>
              <a:buNone/>
              <a:defRPr/>
            </a:pPr>
            <a:r>
              <a:rPr lang="de-CH" sz="2000" dirty="0" smtClean="0"/>
              <a:t>Für untergeordnete Bauvorhaben existiert das Anzeigeverfahren, dort wird auf eine Aussteckung/Ausschreibung verzichtet, dafür müssen die betroffenen Nachbarn schriftlich ihr Einverständnis geben</a:t>
            </a:r>
            <a:endParaRPr lang="de-CH"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lstStyle/>
          <a:p>
            <a:pPr eaLnBrk="1" hangingPunct="1">
              <a:defRPr/>
            </a:pPr>
            <a:r>
              <a:rPr lang="de-CH" sz="3200" b="0" i="1" smtClean="0"/>
              <a:t>Recht und Unrecht für Funkamateure</a:t>
            </a:r>
            <a:r>
              <a:rPr lang="de-CH" sz="4000" b="0" i="1" smtClean="0"/>
              <a:t/>
            </a:r>
            <a:br>
              <a:rPr lang="de-CH" sz="4000" b="0" i="1" smtClean="0"/>
            </a:br>
            <a:endParaRPr lang="de-DE" sz="4000" b="0" i="1" smtClean="0"/>
          </a:p>
        </p:txBody>
      </p:sp>
      <p:sp>
        <p:nvSpPr>
          <p:cNvPr id="110595" name="Rectangle 3"/>
          <p:cNvSpPr>
            <a:spLocks noGrp="1" noChangeArrowheads="1"/>
          </p:cNvSpPr>
          <p:nvPr>
            <p:ph type="body" idx="4294967295"/>
          </p:nvPr>
        </p:nvSpPr>
        <p:spPr/>
        <p:txBody>
          <a:bodyPr/>
          <a:lstStyle/>
          <a:p>
            <a:pPr marL="176213" indent="-176213" eaLnBrk="1" fontAlgn="ctr" hangingPunct="1">
              <a:lnSpc>
                <a:spcPct val="80000"/>
              </a:lnSpc>
              <a:buFont typeface="Wingdings" pitchFamily="2" charset="2"/>
              <a:buNone/>
              <a:defRPr/>
            </a:pPr>
            <a:r>
              <a:rPr lang="de-CH" sz="2000" smtClean="0"/>
              <a:t>Amateurfunk am Steuer – Programmierung Funkgeräte</a:t>
            </a:r>
            <a:endParaRPr lang="de-DE" sz="2000" smtClean="0"/>
          </a:p>
          <a:p>
            <a:pPr marL="176213" indent="-176213" eaLnBrk="1" fontAlgn="ctr" hangingPunct="1">
              <a:lnSpc>
                <a:spcPct val="80000"/>
              </a:lnSpc>
              <a:buFont typeface="Wingdings" pitchFamily="2" charset="2"/>
              <a:buNone/>
              <a:defRPr/>
            </a:pPr>
            <a:endParaRPr lang="de-DE" sz="2000" smtClean="0"/>
          </a:p>
          <a:p>
            <a:pPr marL="176213" indent="-176213" eaLnBrk="1" fontAlgn="ctr" hangingPunct="1">
              <a:lnSpc>
                <a:spcPct val="80000"/>
              </a:lnSpc>
              <a:defRPr/>
            </a:pPr>
            <a:r>
              <a:rPr lang="de-DE" sz="2000" smtClean="0"/>
              <a:t>Der Betrieb durchgehender VHF/UHF-Funkgeräte ist problematisch, insbesondere dann, wenn auch der Sender durchgehenden Betrieb zulässt!</a:t>
            </a:r>
            <a:br>
              <a:rPr lang="de-DE" sz="2000" smtClean="0"/>
            </a:br>
            <a:endParaRPr lang="de-DE" sz="2000" smtClean="0"/>
          </a:p>
          <a:p>
            <a:pPr marL="176213" indent="-176213" eaLnBrk="1" fontAlgn="ctr" hangingPunct="1">
              <a:lnSpc>
                <a:spcPct val="80000"/>
              </a:lnSpc>
              <a:defRPr/>
            </a:pPr>
            <a:r>
              <a:rPr lang="de-DE" sz="2000" smtClean="0"/>
              <a:t>Der Empfang von Flug-, Amateur- und CB-Funk ist konzessionsfrei und erlaubt!</a:t>
            </a:r>
            <a:br>
              <a:rPr lang="de-DE" sz="2000" smtClean="0"/>
            </a:br>
            <a:endParaRPr lang="de-DE" sz="2000" smtClean="0"/>
          </a:p>
          <a:p>
            <a:pPr marL="176213" indent="-176213" eaLnBrk="1" fontAlgn="ctr" hangingPunct="1">
              <a:lnSpc>
                <a:spcPct val="80000"/>
              </a:lnSpc>
              <a:defRPr/>
            </a:pPr>
            <a:r>
              <a:rPr lang="de-DE" sz="2000" smtClean="0"/>
              <a:t>Programmierte, nicht konzessionierte Sendekanäle führen bei einer Beschlagnahme zur Nachforderung der nicht bezahlten Konzessionsgebühr und zwar für jeden Kanal! Selbstverständlich wurde das betreffende Gerät erst vor wenigen Tagen auf diese Kanäle programmiert…</a:t>
            </a:r>
            <a:br>
              <a:rPr lang="de-DE" sz="2000" smtClean="0"/>
            </a:br>
            <a:endParaRPr lang="de-DE" sz="2000" smtClean="0"/>
          </a:p>
          <a:p>
            <a:pPr marL="176213" indent="-176213" eaLnBrk="1" fontAlgn="ctr" hangingPunct="1">
              <a:lnSpc>
                <a:spcPct val="80000"/>
              </a:lnSpc>
              <a:defRPr/>
            </a:pPr>
            <a:endParaRPr lang="de-CH" sz="2000" smtClean="0"/>
          </a:p>
          <a:p>
            <a:pPr marL="176213" indent="-176213" eaLnBrk="1" fontAlgn="ctr" hangingPunct="1">
              <a:lnSpc>
                <a:spcPct val="80000"/>
              </a:lnSpc>
              <a:defRPr/>
            </a:pPr>
            <a:endParaRPr lang="de-CH" sz="2000" smtClean="0"/>
          </a:p>
          <a:p>
            <a:pPr marL="176213" indent="-176213" eaLnBrk="1" fontAlgn="ctr" hangingPunct="1">
              <a:lnSpc>
                <a:spcPct val="80000"/>
              </a:lnSpc>
              <a:defRPr/>
            </a:pPr>
            <a:endParaRPr lang="de-CH" sz="2000" smtClean="0"/>
          </a:p>
          <a:p>
            <a:pPr marL="176213" indent="-176213" eaLnBrk="1" fontAlgn="ctr" hangingPunct="1">
              <a:lnSpc>
                <a:spcPct val="80000"/>
              </a:lnSpc>
              <a:defRPr/>
            </a:pPr>
            <a:endParaRPr lang="de-DE" sz="2000" smtClean="0"/>
          </a:p>
          <a:p>
            <a:pPr marL="176213" indent="-176213" eaLnBrk="1" fontAlgn="ctr" hangingPunct="1">
              <a:lnSpc>
                <a:spcPct val="80000"/>
              </a:lnSpc>
              <a:buFont typeface="Wingdings" pitchFamily="2" charset="2"/>
              <a:buNone/>
              <a:defRPr/>
            </a:pPr>
            <a:endParaRPr lang="de-DE" sz="2000" smtClean="0"/>
          </a:p>
          <a:p>
            <a:pPr marL="176213" indent="-176213" eaLnBrk="1" fontAlgn="ctr" hangingPunct="1">
              <a:lnSpc>
                <a:spcPct val="80000"/>
              </a:lnSpc>
              <a:buFont typeface="Wingdings" pitchFamily="2" charset="2"/>
              <a:buNone/>
              <a:defRPr/>
            </a:pPr>
            <a:endParaRPr lang="de-CH" sz="2000" b="1" i="1" smtClean="0">
              <a:solidFill>
                <a:srgbClr val="FFFF00"/>
              </a:solidFill>
            </a:endParaRPr>
          </a:p>
        </p:txBody>
      </p:sp>
      <p:sp>
        <p:nvSpPr>
          <p:cNvPr id="21507" name="Text Box 5"/>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lstStyle/>
          <a:p>
            <a:pPr eaLnBrk="1" hangingPunct="1">
              <a:defRPr/>
            </a:pPr>
            <a:r>
              <a:rPr lang="de-CH" sz="2400" dirty="0"/>
              <a:t>8.5. Baubewilligungspflicht</a:t>
            </a:r>
            <a:r>
              <a:rPr lang="de-CH" sz="3200" b="0" i="1" dirty="0" smtClean="0"/>
              <a:t>		</a:t>
            </a:r>
            <a:endParaRPr lang="de-DE" sz="4000" b="0" i="1" dirty="0" smtClean="0"/>
          </a:p>
        </p:txBody>
      </p:sp>
      <p:sp>
        <p:nvSpPr>
          <p:cNvPr id="110595" name="Rectangle 3"/>
          <p:cNvSpPr>
            <a:spLocks noGrp="1" noChangeArrowheads="1"/>
          </p:cNvSpPr>
          <p:nvPr>
            <p:ph type="body" idx="4294967295"/>
          </p:nvPr>
        </p:nvSpPr>
        <p:spPr>
          <a:xfrm>
            <a:off x="1042988" y="1484313"/>
            <a:ext cx="7543800" cy="4114800"/>
          </a:xfrm>
        </p:spPr>
        <p:txBody>
          <a:bodyPr/>
          <a:lstStyle/>
          <a:p>
            <a:pPr marL="0" indent="0">
              <a:buFont typeface="Wingdings" pitchFamily="2" charset="2"/>
              <a:buNone/>
              <a:defRPr/>
            </a:pPr>
            <a:r>
              <a:rPr lang="de-CH" sz="2000" b="1" i="1" dirty="0" smtClean="0">
                <a:solidFill>
                  <a:srgbClr val="FFFF00"/>
                </a:solidFill>
              </a:rPr>
              <a:t>Ausnahmen von der Bewilligungspflicht</a:t>
            </a:r>
          </a:p>
          <a:p>
            <a:pPr>
              <a:defRPr/>
            </a:pPr>
            <a:r>
              <a:rPr lang="de-CH" sz="2000" dirty="0" smtClean="0"/>
              <a:t>Anlagen auf Fahrzeugen/Booten (aber Bau- und Ausrüstungsvorschriften!)</a:t>
            </a:r>
          </a:p>
          <a:p>
            <a:pPr>
              <a:defRPr/>
            </a:pPr>
            <a:r>
              <a:rPr lang="de-CH" sz="2000" dirty="0" smtClean="0"/>
              <a:t>Temporäre Anlagen i.d.R. 2-3 Monate geduldet</a:t>
            </a:r>
          </a:p>
          <a:p>
            <a:pPr>
              <a:defRPr/>
            </a:pPr>
            <a:r>
              <a:rPr lang="de-CH" sz="2000" dirty="0" err="1" smtClean="0"/>
              <a:t>Kt</a:t>
            </a:r>
            <a:r>
              <a:rPr lang="de-CH" sz="2000" dirty="0" smtClean="0"/>
              <a:t>. TG verlangt sogar für temporäre Bauten eine Baubewilligung!</a:t>
            </a:r>
          </a:p>
          <a:p>
            <a:pPr marL="0" indent="0">
              <a:buFont typeface="Wingdings" pitchFamily="2" charset="2"/>
              <a:buNone/>
              <a:defRPr/>
            </a:pPr>
            <a:r>
              <a:rPr lang="de-CH" sz="2000" dirty="0" smtClean="0"/>
              <a:t>Besondere Regelungen Kanton AG: </a:t>
            </a:r>
          </a:p>
          <a:p>
            <a:pPr>
              <a:defRPr/>
            </a:pPr>
            <a:r>
              <a:rPr lang="de-CH" sz="2000" dirty="0" smtClean="0"/>
              <a:t>keine Bewilligungspflicht für Fahnenstangen im Kanton AG, in anderen Kantonen teilweise keine ausdrückliche Regelung </a:t>
            </a:r>
          </a:p>
          <a:p>
            <a:pPr>
              <a:defRPr/>
            </a:pPr>
            <a:endParaRPr lang="de-CH" sz="20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539750" y="304800"/>
            <a:ext cx="8353425" cy="1431925"/>
          </a:xfrm>
        </p:spPr>
        <p:txBody>
          <a:bodyPr/>
          <a:lstStyle/>
          <a:p>
            <a:pPr eaLnBrk="1" hangingPunct="1">
              <a:defRPr/>
            </a:pPr>
            <a:r>
              <a:rPr lang="de-CH" sz="2400" dirty="0" smtClean="0"/>
              <a:t>8.5. Baubewilligungspflicht</a:t>
            </a:r>
            <a:r>
              <a:rPr lang="de-CH" sz="2400" b="0" i="1" dirty="0" smtClean="0"/>
              <a:t>	</a:t>
            </a:r>
            <a:r>
              <a:rPr lang="de-CH" sz="3200" b="0" i="1" dirty="0" smtClean="0"/>
              <a:t>	</a:t>
            </a:r>
            <a:endParaRPr lang="de-DE" sz="4000" b="0" i="1" dirty="0" smtClean="0"/>
          </a:p>
        </p:txBody>
      </p:sp>
      <p:sp>
        <p:nvSpPr>
          <p:cNvPr id="110595" name="Rectangle 3"/>
          <p:cNvSpPr>
            <a:spLocks noGrp="1" noChangeArrowheads="1"/>
          </p:cNvSpPr>
          <p:nvPr>
            <p:ph type="body" idx="4294967295"/>
          </p:nvPr>
        </p:nvSpPr>
        <p:spPr>
          <a:xfrm>
            <a:off x="468313" y="1484313"/>
            <a:ext cx="8118475" cy="4114800"/>
          </a:xfrm>
        </p:spPr>
        <p:txBody>
          <a:bodyPr/>
          <a:lstStyle/>
          <a:p>
            <a:pPr marL="0" indent="0">
              <a:buFont typeface="Wingdings" pitchFamily="2" charset="2"/>
              <a:buNone/>
              <a:defRPr/>
            </a:pPr>
            <a:r>
              <a:rPr lang="de-CH" sz="2000" b="1" i="1" dirty="0" smtClean="0">
                <a:solidFill>
                  <a:srgbClr val="FFFF00"/>
                </a:solidFill>
              </a:rPr>
              <a:t>Weitere Spezialbewilligungen können nötig sein!</a:t>
            </a:r>
            <a:br>
              <a:rPr lang="de-CH" sz="2000" b="1" i="1" dirty="0" smtClean="0">
                <a:solidFill>
                  <a:srgbClr val="FFFF00"/>
                </a:solidFill>
              </a:rPr>
            </a:br>
            <a:endParaRPr lang="de-CH" sz="2000" b="1" i="1" dirty="0" smtClean="0">
              <a:solidFill>
                <a:srgbClr val="FFFF00"/>
              </a:solidFill>
            </a:endParaRPr>
          </a:p>
          <a:p>
            <a:pPr>
              <a:defRPr/>
            </a:pPr>
            <a:endParaRPr lang="de-CH" sz="2000" b="1" i="1" dirty="0" smtClean="0">
              <a:solidFill>
                <a:srgbClr val="FFFF00"/>
              </a:solidFill>
            </a:endParaRPr>
          </a:p>
        </p:txBody>
      </p:sp>
      <p:pic>
        <p:nvPicPr>
          <p:cNvPr id="77827" name="Picture 2"/>
          <p:cNvPicPr>
            <a:picLocks noChangeAspect="1" noChangeArrowheads="1"/>
          </p:cNvPicPr>
          <p:nvPr/>
        </p:nvPicPr>
        <p:blipFill>
          <a:blip r:embed="rId2"/>
          <a:srcRect/>
          <a:stretch>
            <a:fillRect/>
          </a:stretch>
        </p:blipFill>
        <p:spPr bwMode="auto">
          <a:xfrm>
            <a:off x="539750" y="2205038"/>
            <a:ext cx="7029450" cy="3765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539750" y="304800"/>
            <a:ext cx="8353425" cy="1431925"/>
          </a:xfrm>
        </p:spPr>
        <p:txBody>
          <a:bodyPr/>
          <a:lstStyle/>
          <a:p>
            <a:pPr eaLnBrk="1" hangingPunct="1">
              <a:defRPr/>
            </a:pPr>
            <a:r>
              <a:rPr lang="de-CH" sz="2400" dirty="0" smtClean="0"/>
              <a:t>8.6. Ablauf des Baubewilligungsverfahrens</a:t>
            </a:r>
            <a:r>
              <a:rPr lang="de-CH" sz="2400" b="0" i="1" dirty="0" smtClean="0"/>
              <a:t>	</a:t>
            </a:r>
            <a:r>
              <a:rPr lang="de-CH" sz="3200" b="0" i="1" dirty="0" smtClean="0"/>
              <a:t>	</a:t>
            </a:r>
            <a:endParaRPr lang="de-DE" sz="4000" b="0" i="1" dirty="0" smtClean="0"/>
          </a:p>
        </p:txBody>
      </p:sp>
      <p:sp>
        <p:nvSpPr>
          <p:cNvPr id="110595" name="Rectangle 3"/>
          <p:cNvSpPr>
            <a:spLocks noGrp="1" noChangeArrowheads="1"/>
          </p:cNvSpPr>
          <p:nvPr>
            <p:ph type="body" idx="4294967295"/>
          </p:nvPr>
        </p:nvSpPr>
        <p:spPr>
          <a:xfrm>
            <a:off x="468313" y="1341438"/>
            <a:ext cx="8118475" cy="5256212"/>
          </a:xfrm>
        </p:spPr>
        <p:txBody>
          <a:bodyPr/>
          <a:lstStyle/>
          <a:p>
            <a:pPr marL="0" indent="0">
              <a:buFont typeface="Wingdings" pitchFamily="2" charset="2"/>
              <a:buNone/>
              <a:defRPr/>
            </a:pPr>
            <a:r>
              <a:rPr lang="de-CH" sz="2000" b="1" i="1" dirty="0" smtClean="0">
                <a:solidFill>
                  <a:srgbClr val="FFFF00"/>
                </a:solidFill>
              </a:rPr>
              <a:t>Gute Infoquelle:</a:t>
            </a:r>
          </a:p>
          <a:p>
            <a:pPr>
              <a:defRPr/>
            </a:pPr>
            <a:endParaRPr lang="de-CH" sz="2000" b="1" i="1" dirty="0">
              <a:solidFill>
                <a:srgbClr val="FFFF00"/>
              </a:solidFill>
            </a:endParaRPr>
          </a:p>
          <a:p>
            <a:pPr marL="0" indent="0">
              <a:buFont typeface="Wingdings" pitchFamily="2" charset="2"/>
              <a:buNone/>
              <a:defRPr/>
            </a:pPr>
            <a:r>
              <a:rPr lang="de-CH" sz="2000" b="1" i="1" dirty="0">
                <a:solidFill>
                  <a:srgbClr val="FFFF00"/>
                </a:solidFill>
                <a:hlinkClick r:id="rId2"/>
              </a:rPr>
              <a:t>http://</a:t>
            </a:r>
            <a:r>
              <a:rPr lang="de-CH" sz="2000" b="1" i="1" dirty="0" smtClean="0">
                <a:solidFill>
                  <a:srgbClr val="FFFF00"/>
                </a:solidFill>
                <a:hlinkClick r:id="rId2"/>
              </a:rPr>
              <a:t>www.baugesuche.zh.ch/internet/baudirektion/baku/de/rundumsbauen.html</a:t>
            </a:r>
            <a:endParaRPr lang="de-CH" sz="2000" b="1" i="1" dirty="0" smtClean="0">
              <a:solidFill>
                <a:srgbClr val="FFFF00"/>
              </a:solidFill>
            </a:endParaRPr>
          </a:p>
          <a:p>
            <a:pPr marL="0" indent="0">
              <a:buFont typeface="Wingdings" pitchFamily="2" charset="2"/>
              <a:buNone/>
              <a:defRPr/>
            </a:pPr>
            <a:endParaRPr lang="de-CH" sz="2000" b="1" i="1" dirty="0">
              <a:solidFill>
                <a:srgbClr val="FFFF00"/>
              </a:solidFill>
            </a:endParaRPr>
          </a:p>
          <a:p>
            <a:pPr marL="0" indent="0">
              <a:buFont typeface="Wingdings" pitchFamily="2" charset="2"/>
              <a:buNone/>
              <a:defRPr/>
            </a:pPr>
            <a:r>
              <a:rPr lang="de-CH" sz="2000" b="1" i="1" dirty="0" smtClean="0">
                <a:solidFill>
                  <a:srgbClr val="FFFF00"/>
                </a:solidFill>
              </a:rPr>
              <a:t>Muster für eine Baueingabe  (grosse Anlage ausserhalb der  Bauzone)</a:t>
            </a:r>
          </a:p>
          <a:p>
            <a:pPr marL="0" indent="0">
              <a:buFont typeface="Wingdings" pitchFamily="2" charset="2"/>
              <a:buNone/>
              <a:defRPr/>
            </a:pPr>
            <a:r>
              <a:rPr lang="de-CH" sz="2000" b="1" i="1" dirty="0" smtClean="0">
                <a:solidFill>
                  <a:srgbClr val="FFFF00"/>
                </a:solidFill>
                <a:hlinkClick r:id="rId3" action="ppaction://hlinkfile"/>
              </a:rPr>
              <a:t>MusterBaugesuch-Endfassung.pdf</a:t>
            </a:r>
            <a:endParaRPr lang="de-CH" sz="2000" b="1" i="1" dirty="0" smtClean="0">
              <a:solidFill>
                <a:srgbClr val="FFFF00"/>
              </a:solidFill>
            </a:endParaRPr>
          </a:p>
          <a:p>
            <a:pPr marL="0" indent="0">
              <a:buFont typeface="Wingdings" pitchFamily="2" charset="2"/>
              <a:buNone/>
              <a:defRPr/>
            </a:pPr>
            <a:r>
              <a:rPr lang="de-CH" sz="2000" b="1" i="1" dirty="0">
                <a:solidFill>
                  <a:srgbClr val="FFFF00"/>
                </a:solidFill>
                <a:hlinkClick r:id="rId4" action="ppaction://hlinkfile"/>
              </a:rPr>
              <a:t>Verfahrensablauf.pdf</a:t>
            </a:r>
            <a:endParaRPr lang="de-CH" sz="2000" b="1" i="1" dirty="0">
              <a:solidFill>
                <a:srgbClr val="FFFF00"/>
              </a:solidFill>
            </a:endParaRPr>
          </a:p>
          <a:p>
            <a:pPr marL="0" indent="0">
              <a:buFont typeface="Wingdings" pitchFamily="2" charset="2"/>
              <a:buNone/>
              <a:defRPr/>
            </a:pPr>
            <a:endParaRPr lang="de-CH" sz="2000" b="1" i="1" dirty="0" smtClean="0">
              <a:solidFill>
                <a:srgbClr val="FFFF00"/>
              </a:solidFill>
            </a:endParaRPr>
          </a:p>
          <a:p>
            <a:pPr marL="0" indent="0">
              <a:buFont typeface="Wingdings" pitchFamily="2" charset="2"/>
              <a:buNone/>
              <a:defRPr/>
            </a:pPr>
            <a:r>
              <a:rPr lang="de-CH" sz="2000" b="1" i="1" dirty="0" smtClean="0">
                <a:solidFill>
                  <a:srgbClr val="FFFF00"/>
                </a:solidFill>
              </a:rPr>
              <a:t>Wichtiger Grundsatz</a:t>
            </a:r>
            <a:r>
              <a:rPr lang="de-CH" sz="2000" b="1" i="1" dirty="0">
                <a:solidFill>
                  <a:srgbClr val="FFFF00"/>
                </a:solidFill>
              </a:rPr>
              <a:t>: </a:t>
            </a:r>
            <a:endParaRPr lang="de-CH" sz="2000" b="1" i="1" dirty="0" smtClean="0">
              <a:solidFill>
                <a:srgbClr val="FFFF00"/>
              </a:solidFill>
            </a:endParaRPr>
          </a:p>
          <a:p>
            <a:pPr marL="0" indent="0">
              <a:buFont typeface="Wingdings" pitchFamily="2" charset="2"/>
              <a:buNone/>
              <a:defRPr/>
            </a:pPr>
            <a:r>
              <a:rPr lang="de-CH" sz="2000" b="1" i="1" dirty="0" smtClean="0">
                <a:solidFill>
                  <a:srgbClr val="FFFF00"/>
                </a:solidFill>
              </a:rPr>
              <a:t>Stehen </a:t>
            </a:r>
            <a:r>
              <a:rPr lang="de-CH" sz="2000" b="1" i="1" dirty="0">
                <a:solidFill>
                  <a:srgbClr val="FFFF00"/>
                </a:solidFill>
              </a:rPr>
              <a:t>dem Bauvorhaben keine planungs-, bau- und umweltrechtliche Hindernisse entgegen, ist es zu bewilligen. Die Baubewilligung kann Auflagen, Bedingungen oder Befristungen enthalten (§§ 319 - 321 PGB). </a:t>
            </a:r>
            <a:endParaRPr lang="de-CH" sz="2000" b="1" i="1" dirty="0" smtClean="0">
              <a:solidFill>
                <a:srgbClr val="FFFF00"/>
              </a:solidFill>
            </a:endParaRPr>
          </a:p>
          <a:p>
            <a:pPr marL="0" indent="0">
              <a:buFont typeface="Wingdings" pitchFamily="2" charset="2"/>
              <a:buNone/>
              <a:defRPr/>
            </a:pPr>
            <a:endParaRPr lang="de-CH" sz="2000" b="1" i="1" dirty="0">
              <a:solidFill>
                <a:srgbClr val="FFFF00"/>
              </a:solidFill>
            </a:endParaRPr>
          </a:p>
          <a:p>
            <a:pPr marL="0" indent="0">
              <a:buFont typeface="Wingdings" pitchFamily="2" charset="2"/>
              <a:buNone/>
              <a:defRPr/>
            </a:pPr>
            <a:endParaRPr lang="de-CH" sz="2000" b="1" i="1" dirty="0" smtClean="0">
              <a:solidFill>
                <a:srgbClr val="FFFF0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539750" y="304800"/>
            <a:ext cx="8353425" cy="1431925"/>
          </a:xfrm>
        </p:spPr>
        <p:txBody>
          <a:bodyPr/>
          <a:lstStyle/>
          <a:p>
            <a:pPr eaLnBrk="1" hangingPunct="1">
              <a:defRPr/>
            </a:pPr>
            <a:r>
              <a:rPr lang="de-CH" sz="2400" dirty="0" smtClean="0"/>
              <a:t>8.6. Ablauf des Baubewilligungsverfahrens</a:t>
            </a:r>
            <a:r>
              <a:rPr lang="de-CH" sz="2400" b="0" i="1" dirty="0" smtClean="0"/>
              <a:t>	</a:t>
            </a:r>
            <a:r>
              <a:rPr lang="de-CH" sz="3200" b="0" i="1" dirty="0" smtClean="0"/>
              <a:t>	</a:t>
            </a:r>
            <a:endParaRPr lang="de-DE" sz="4000" b="0" i="1" dirty="0" smtClean="0"/>
          </a:p>
        </p:txBody>
      </p:sp>
      <p:sp>
        <p:nvSpPr>
          <p:cNvPr id="110595" name="Rectangle 3"/>
          <p:cNvSpPr>
            <a:spLocks noGrp="1" noChangeArrowheads="1"/>
          </p:cNvSpPr>
          <p:nvPr>
            <p:ph type="body" idx="4294967295"/>
          </p:nvPr>
        </p:nvSpPr>
        <p:spPr>
          <a:xfrm>
            <a:off x="468313" y="1484313"/>
            <a:ext cx="8118475" cy="4114800"/>
          </a:xfrm>
        </p:spPr>
        <p:txBody>
          <a:bodyPr/>
          <a:lstStyle/>
          <a:p>
            <a:pPr marL="0" indent="0">
              <a:buFont typeface="Wingdings" pitchFamily="2" charset="2"/>
              <a:buNone/>
              <a:defRPr/>
            </a:pPr>
            <a:r>
              <a:rPr lang="de-CH" sz="2000" b="1" i="1" dirty="0" smtClean="0">
                <a:solidFill>
                  <a:srgbClr val="FFFF00"/>
                </a:solidFill>
              </a:rPr>
              <a:t>Vorbereitung:</a:t>
            </a:r>
          </a:p>
          <a:p>
            <a:pPr marL="457200" indent="-457200">
              <a:buFont typeface="+mj-lt"/>
              <a:buAutoNum type="arabicPeriod"/>
              <a:defRPr/>
            </a:pPr>
            <a:r>
              <a:rPr lang="de-CH" sz="2000" b="1" i="1" dirty="0" smtClean="0">
                <a:solidFill>
                  <a:srgbClr val="FFFF00"/>
                </a:solidFill>
              </a:rPr>
              <a:t>Bewilligungspflicht abklären</a:t>
            </a:r>
          </a:p>
          <a:p>
            <a:pPr marL="457200" indent="-457200">
              <a:buFont typeface="+mj-lt"/>
              <a:buAutoNum type="arabicPeriod"/>
              <a:defRPr/>
            </a:pPr>
            <a:r>
              <a:rPr lang="de-CH" sz="2000" b="1" i="1" dirty="0" smtClean="0">
                <a:solidFill>
                  <a:srgbClr val="FFFF00"/>
                </a:solidFill>
              </a:rPr>
              <a:t>Frühzeitig planen, teilweise lange Fristen</a:t>
            </a:r>
          </a:p>
          <a:p>
            <a:pPr marL="457200" indent="-457200">
              <a:buFont typeface="+mj-lt"/>
              <a:buAutoNum type="arabicPeriod"/>
              <a:defRPr/>
            </a:pPr>
            <a:r>
              <a:rPr lang="de-CH" sz="2000" b="1" i="1" dirty="0" smtClean="0">
                <a:solidFill>
                  <a:srgbClr val="FFFF00"/>
                </a:solidFill>
              </a:rPr>
              <a:t>Timing so planen, dass Aussteckung/Ausschreibung möglichst in Feriensaison fällt, verringert </a:t>
            </a:r>
            <a:r>
              <a:rPr lang="de-CH" sz="2000" b="1" i="1" dirty="0" err="1" smtClean="0">
                <a:solidFill>
                  <a:srgbClr val="FFFF00"/>
                </a:solidFill>
              </a:rPr>
              <a:t>Rekursrisiko</a:t>
            </a:r>
            <a:r>
              <a:rPr lang="de-CH" sz="2000" b="1" i="1" dirty="0" smtClean="0">
                <a:solidFill>
                  <a:srgbClr val="FFFF00"/>
                </a:solidFill>
              </a:rPr>
              <a:t>…</a:t>
            </a:r>
          </a:p>
          <a:p>
            <a:pPr marL="457200" indent="-457200">
              <a:buFont typeface="+mj-lt"/>
              <a:buAutoNum type="arabicPeriod"/>
              <a:defRPr/>
            </a:pPr>
            <a:r>
              <a:rPr lang="de-CH" sz="2000" b="1" i="1" dirty="0" smtClean="0">
                <a:solidFill>
                  <a:srgbClr val="FFFF00"/>
                </a:solidFill>
              </a:rPr>
              <a:t>Merkblätter/Unterlagen Gemeinde, Bauordnung, Zonenplan</a:t>
            </a:r>
          </a:p>
          <a:p>
            <a:pPr marL="457200" indent="-457200">
              <a:buFont typeface="+mj-lt"/>
              <a:buAutoNum type="arabicPeriod"/>
              <a:defRPr/>
            </a:pPr>
            <a:r>
              <a:rPr lang="de-CH" sz="2000" b="1" i="1" dirty="0" smtClean="0">
                <a:solidFill>
                  <a:srgbClr val="FFFF00"/>
                </a:solidFill>
              </a:rPr>
              <a:t>Je nach Lage Nachbarn orientieren</a:t>
            </a:r>
          </a:p>
          <a:p>
            <a:pPr marL="457200" indent="-457200">
              <a:buFont typeface="+mj-lt"/>
              <a:buAutoNum type="arabicPeriod"/>
              <a:defRPr/>
            </a:pPr>
            <a:r>
              <a:rPr lang="de-CH" sz="2000" b="1" i="1" dirty="0" smtClean="0">
                <a:solidFill>
                  <a:srgbClr val="FFFF00"/>
                </a:solidFill>
              </a:rPr>
              <a:t>Allenfalls Spezialisten beiziehen (Pläne zeichnen, NISV-Berechnung, Standortbegründung)</a:t>
            </a:r>
          </a:p>
          <a:p>
            <a:pPr marL="457200" indent="-457200">
              <a:buFont typeface="+mj-lt"/>
              <a:buAutoNum type="arabicPeriod"/>
              <a:defRPr/>
            </a:pPr>
            <a:r>
              <a:rPr lang="de-CH" sz="2000" b="1" i="1" dirty="0" smtClean="0">
                <a:solidFill>
                  <a:srgbClr val="FFFF00"/>
                </a:solidFill>
              </a:rPr>
              <a:t>Einverständnis Eigentümer/Vermieter einholen</a:t>
            </a:r>
          </a:p>
          <a:p>
            <a:pPr marL="457200" indent="-457200">
              <a:buFont typeface="+mj-lt"/>
              <a:buAutoNum type="arabicPeriod"/>
              <a:defRPr/>
            </a:pPr>
            <a:r>
              <a:rPr lang="de-CH" sz="2000" b="1" i="1" dirty="0" smtClean="0">
                <a:solidFill>
                  <a:srgbClr val="FFFF00"/>
                </a:solidFill>
              </a:rPr>
              <a:t>Sinnvolle Titelwahl für das Bauvorhaben «</a:t>
            </a:r>
            <a:r>
              <a:rPr lang="de-CH" sz="2000" b="1" i="1" dirty="0" err="1" smtClean="0">
                <a:solidFill>
                  <a:srgbClr val="FFFF00"/>
                </a:solidFill>
              </a:rPr>
              <a:t>low</a:t>
            </a:r>
            <a:r>
              <a:rPr lang="de-CH" sz="2000" b="1" i="1" dirty="0" smtClean="0">
                <a:solidFill>
                  <a:srgbClr val="FFFF00"/>
                </a:solidFill>
              </a:rPr>
              <a:t> </a:t>
            </a:r>
            <a:r>
              <a:rPr lang="de-CH" sz="2000" b="1" i="1" dirty="0" err="1" smtClean="0">
                <a:solidFill>
                  <a:srgbClr val="FFFF00"/>
                </a:solidFill>
              </a:rPr>
              <a:t>key</a:t>
            </a:r>
            <a:r>
              <a:rPr lang="de-CH" sz="2000" b="1" i="1" dirty="0" smtClean="0">
                <a:solidFill>
                  <a:srgbClr val="FFFF00"/>
                </a:solidFill>
              </a:rPr>
              <a:t>», z.B. nur «Antennenanlage» oder «Antenne für den Amateurfunkdienst», «Umbau bestehende Antenne»</a:t>
            </a:r>
          </a:p>
          <a:p>
            <a:pPr marL="457200" indent="-457200">
              <a:buFont typeface="+mj-lt"/>
              <a:buAutoNum type="arabicPeriod"/>
              <a:defRPr/>
            </a:pPr>
            <a:endParaRPr lang="de-CH" sz="2000" b="1" i="1" dirty="0" smtClean="0">
              <a:solidFill>
                <a:srgbClr val="FFFF00"/>
              </a:solidFill>
            </a:endParaRPr>
          </a:p>
          <a:p>
            <a:pPr marL="457200" indent="-457200">
              <a:buFont typeface="+mj-lt"/>
              <a:buAutoNum type="arabicPeriod"/>
              <a:defRPr/>
            </a:pPr>
            <a:endParaRPr lang="de-CH" sz="2000" b="1" i="1" dirty="0" smtClean="0">
              <a:solidFill>
                <a:srgbClr val="FFFF00"/>
              </a:solidFill>
            </a:endParaRPr>
          </a:p>
          <a:p>
            <a:pPr marL="457200" indent="-457200">
              <a:buFont typeface="+mj-lt"/>
              <a:buAutoNum type="arabicPeriod"/>
              <a:defRPr/>
            </a:pPr>
            <a:endParaRPr lang="de-CH" sz="2000" b="1" i="1" dirty="0" smtClean="0">
              <a:solidFill>
                <a:srgbClr val="FFFF00"/>
              </a:solidFill>
            </a:endParaRPr>
          </a:p>
          <a:p>
            <a:pPr marL="457200" indent="-457200">
              <a:buFont typeface="+mj-lt"/>
              <a:buAutoNum type="arabicPeriod"/>
              <a:defRPr/>
            </a:pPr>
            <a:endParaRPr lang="de-CH" sz="2000" b="1" i="1" dirty="0" smtClean="0">
              <a:solidFill>
                <a:srgbClr val="FFFF00"/>
              </a:solidFill>
            </a:endParaRPr>
          </a:p>
          <a:p>
            <a:pPr marL="457200" indent="-457200">
              <a:buFont typeface="+mj-lt"/>
              <a:buAutoNum type="arabicPeriod"/>
              <a:defRPr/>
            </a:pPr>
            <a:endParaRPr lang="de-CH" sz="2000" b="1" i="1" dirty="0" smtClean="0">
              <a:solidFill>
                <a:srgbClr val="FFFF00"/>
              </a:solidFill>
            </a:endParaRPr>
          </a:p>
          <a:p>
            <a:pPr marL="457200" indent="-457200">
              <a:buFont typeface="+mj-lt"/>
              <a:buAutoNum type="arabicPeriod"/>
              <a:defRPr/>
            </a:pPr>
            <a:endParaRPr lang="de-CH" sz="2000" b="1" i="1" dirty="0" smtClean="0">
              <a:solidFill>
                <a:srgbClr val="FFFF00"/>
              </a:solidFill>
            </a:endParaRPr>
          </a:p>
          <a:p>
            <a:pPr>
              <a:defRPr/>
            </a:pPr>
            <a:endParaRPr lang="de-CH" sz="2000" b="1" i="1" dirty="0">
              <a:solidFill>
                <a:srgbClr val="FFFF00"/>
              </a:solidFill>
            </a:endParaRPr>
          </a:p>
          <a:p>
            <a:pPr marL="0" indent="0">
              <a:buFont typeface="Wingdings" pitchFamily="2" charset="2"/>
              <a:buNone/>
              <a:defRPr/>
            </a:pPr>
            <a:endParaRPr lang="de-CH" sz="2000" b="1" i="1" dirty="0">
              <a:solidFill>
                <a:srgbClr val="FFFF00"/>
              </a:solidFill>
            </a:endParaRPr>
          </a:p>
          <a:p>
            <a:pPr marL="0" indent="0">
              <a:buFont typeface="Wingdings" pitchFamily="2" charset="2"/>
              <a:buNone/>
              <a:defRPr/>
            </a:pPr>
            <a:endParaRPr lang="de-CH" sz="2000" b="1" i="1" dirty="0" smtClean="0">
              <a:solidFill>
                <a:srgbClr val="FFFF00"/>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539750" y="28575"/>
            <a:ext cx="8353425" cy="1431925"/>
          </a:xfrm>
        </p:spPr>
        <p:txBody>
          <a:bodyPr/>
          <a:lstStyle/>
          <a:p>
            <a:pPr eaLnBrk="1" hangingPunct="1">
              <a:defRPr/>
            </a:pPr>
            <a:r>
              <a:rPr lang="de-CH" sz="2400" dirty="0" smtClean="0"/>
              <a:t>8.6. Ablauf des Baubewilligungsverfahrens</a:t>
            </a:r>
            <a:endParaRPr lang="de-DE" sz="4000" b="0" i="1" dirty="0" smtClean="0"/>
          </a:p>
        </p:txBody>
      </p:sp>
      <p:sp>
        <p:nvSpPr>
          <p:cNvPr id="110595" name="Rectangle 3"/>
          <p:cNvSpPr>
            <a:spLocks noGrp="1" noChangeArrowheads="1"/>
          </p:cNvSpPr>
          <p:nvPr>
            <p:ph type="body" idx="4294967295"/>
          </p:nvPr>
        </p:nvSpPr>
        <p:spPr>
          <a:xfrm>
            <a:off x="539750" y="1125538"/>
            <a:ext cx="8120063" cy="4114800"/>
          </a:xfrm>
        </p:spPr>
        <p:txBody>
          <a:bodyPr/>
          <a:lstStyle/>
          <a:p>
            <a:pPr marL="0" indent="0">
              <a:buFont typeface="Wingdings" pitchFamily="2" charset="2"/>
              <a:buNone/>
              <a:defRPr/>
            </a:pPr>
            <a:r>
              <a:rPr lang="de-CH" sz="2000" b="1" i="1" dirty="0" err="1" smtClean="0">
                <a:solidFill>
                  <a:srgbClr val="FFFF00"/>
                </a:solidFill>
              </a:rPr>
              <a:t>Baugesuchsunterlagen</a:t>
            </a:r>
            <a:endParaRPr lang="de-CH" sz="2000" b="1" i="1" dirty="0" smtClean="0">
              <a:solidFill>
                <a:srgbClr val="FFFF00"/>
              </a:solidFill>
            </a:endParaRPr>
          </a:p>
          <a:p>
            <a:pPr>
              <a:defRPr/>
            </a:pPr>
            <a:endParaRPr lang="de-CH" sz="2000" b="1" i="1" dirty="0" smtClean="0">
              <a:solidFill>
                <a:srgbClr val="FFFF00"/>
              </a:solidFill>
            </a:endParaRPr>
          </a:p>
          <a:p>
            <a:pPr marL="0" indent="0">
              <a:buFont typeface="Wingdings" pitchFamily="2" charset="2"/>
              <a:buNone/>
              <a:defRPr/>
            </a:pPr>
            <a:r>
              <a:rPr lang="de-CH" sz="2000" dirty="0"/>
              <a:t>Für Bauvorhaben sind nach § 3 BVV in der Regel folgende Pläne und Unterlagen 3-fach für die Gemeinde sowie für jede beteiligte kantonale Fachstelle erforderlich:</a:t>
            </a:r>
          </a:p>
          <a:p>
            <a:pPr>
              <a:defRPr/>
            </a:pPr>
            <a:r>
              <a:rPr lang="de-CH" sz="2000" dirty="0" err="1"/>
              <a:t>Baugesuchsformular</a:t>
            </a:r>
            <a:r>
              <a:rPr lang="de-CH" sz="2000" dirty="0"/>
              <a:t> der Gemeinde mit allfälligen weiteren kommunalen und kantonalen Formularen</a:t>
            </a:r>
          </a:p>
          <a:p>
            <a:pPr>
              <a:defRPr/>
            </a:pPr>
            <a:r>
              <a:rPr lang="de-CH" sz="2000" dirty="0"/>
              <a:t>Aktuelle Kopie des Grundbuchplanes mit eingetragenen Baulinien und eingezeichnetem Bauvorhaben</a:t>
            </a:r>
          </a:p>
          <a:p>
            <a:pPr>
              <a:defRPr/>
            </a:pPr>
            <a:r>
              <a:rPr lang="de-CH" sz="2000" dirty="0"/>
              <a:t>Umgebungsplan mit Höhenkoten</a:t>
            </a:r>
          </a:p>
          <a:p>
            <a:pPr>
              <a:defRPr/>
            </a:pPr>
            <a:r>
              <a:rPr lang="de-CH" sz="2000" dirty="0"/>
              <a:t>Projektpläne (Grundrisse, Ansichten, Schnitte) im Massstab 1:100</a:t>
            </a:r>
          </a:p>
          <a:p>
            <a:pPr>
              <a:defRPr/>
            </a:pPr>
            <a:r>
              <a:rPr lang="de-CH" sz="2000" dirty="0"/>
              <a:t>In den Plänen sind abzubrechende Teile gelb und neue Teile rot darzustellen und die Zweckbestimmung anzugeben (§ 4 BVV</a:t>
            </a:r>
            <a:r>
              <a:rPr lang="de-CH" sz="2000" dirty="0" smtClean="0"/>
              <a:t>).</a:t>
            </a:r>
          </a:p>
          <a:p>
            <a:pPr>
              <a:defRPr/>
            </a:pPr>
            <a:r>
              <a:rPr lang="de-CH" sz="2000" dirty="0" smtClean="0"/>
              <a:t>NISV-Berechnung</a:t>
            </a:r>
          </a:p>
          <a:p>
            <a:pPr>
              <a:defRPr/>
            </a:pPr>
            <a:r>
              <a:rPr lang="de-CH" sz="2000" dirty="0" smtClean="0"/>
              <a:t>Allenfalls kurzer Projektbeschrieb, Info-Material Amateurfunk, Fotomontage der Antenne</a:t>
            </a:r>
          </a:p>
          <a:p>
            <a:pPr>
              <a:defRPr/>
            </a:pPr>
            <a:endParaRPr lang="de-CH" sz="2000" dirty="0"/>
          </a:p>
          <a:p>
            <a:pPr marL="457200" indent="-457200">
              <a:buFont typeface="+mj-lt"/>
              <a:buAutoNum type="arabicPeriod"/>
              <a:defRPr/>
            </a:pPr>
            <a:endParaRPr lang="de-CH" sz="2000" b="1" i="1" dirty="0" smtClean="0">
              <a:solidFill>
                <a:srgbClr val="FFFF00"/>
              </a:solidFill>
            </a:endParaRPr>
          </a:p>
          <a:p>
            <a:pPr marL="457200" indent="-457200">
              <a:buFont typeface="+mj-lt"/>
              <a:buAutoNum type="arabicPeriod"/>
              <a:defRPr/>
            </a:pPr>
            <a:endParaRPr lang="de-CH" sz="2000" b="1" i="1" dirty="0" smtClean="0">
              <a:solidFill>
                <a:srgbClr val="FFFF00"/>
              </a:solidFill>
            </a:endParaRPr>
          </a:p>
          <a:p>
            <a:pPr>
              <a:defRPr/>
            </a:pPr>
            <a:endParaRPr lang="de-CH" sz="2000" b="1" i="1" dirty="0">
              <a:solidFill>
                <a:srgbClr val="FFFF00"/>
              </a:solidFill>
            </a:endParaRPr>
          </a:p>
          <a:p>
            <a:pPr marL="0" indent="0">
              <a:buFont typeface="Wingdings" pitchFamily="2" charset="2"/>
              <a:buNone/>
              <a:defRPr/>
            </a:pPr>
            <a:endParaRPr lang="de-CH" sz="2000" b="1" i="1" dirty="0">
              <a:solidFill>
                <a:srgbClr val="FFFF00"/>
              </a:solidFill>
            </a:endParaRPr>
          </a:p>
          <a:p>
            <a:pPr marL="0" indent="0">
              <a:buFont typeface="Wingdings" pitchFamily="2" charset="2"/>
              <a:buNone/>
              <a:defRPr/>
            </a:pPr>
            <a:endParaRPr lang="de-CH" sz="2000" b="1" i="1" dirty="0" smtClean="0">
              <a:solidFill>
                <a:srgbClr val="FFFF00"/>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539750" y="304800"/>
            <a:ext cx="8353425" cy="1431925"/>
          </a:xfrm>
        </p:spPr>
        <p:txBody>
          <a:bodyPr/>
          <a:lstStyle/>
          <a:p>
            <a:pPr eaLnBrk="1" hangingPunct="1">
              <a:defRPr/>
            </a:pPr>
            <a:r>
              <a:rPr lang="de-CH" sz="2400" dirty="0" smtClean="0"/>
              <a:t>8.6. Ablauf des Baubewilligungsverfahrens</a:t>
            </a:r>
            <a:r>
              <a:rPr lang="de-CH" sz="2400" b="0" i="1" dirty="0" smtClean="0"/>
              <a:t>	</a:t>
            </a:r>
            <a:r>
              <a:rPr lang="de-CH" sz="3200" b="0" i="1" dirty="0" smtClean="0"/>
              <a:t>	</a:t>
            </a:r>
            <a:endParaRPr lang="de-DE" sz="4000" b="0" i="1" dirty="0" smtClean="0"/>
          </a:p>
        </p:txBody>
      </p:sp>
      <p:sp>
        <p:nvSpPr>
          <p:cNvPr id="110595" name="Rectangle 3"/>
          <p:cNvSpPr>
            <a:spLocks noGrp="1" noChangeArrowheads="1"/>
          </p:cNvSpPr>
          <p:nvPr>
            <p:ph type="body" idx="4294967295"/>
          </p:nvPr>
        </p:nvSpPr>
        <p:spPr>
          <a:xfrm>
            <a:off x="539750" y="1125538"/>
            <a:ext cx="8120063" cy="4114800"/>
          </a:xfrm>
        </p:spPr>
        <p:txBody>
          <a:bodyPr/>
          <a:lstStyle/>
          <a:p>
            <a:pPr marL="0" indent="0">
              <a:buFont typeface="Wingdings" pitchFamily="2" charset="2"/>
              <a:buNone/>
              <a:defRPr/>
            </a:pPr>
            <a:r>
              <a:rPr lang="de-CH" sz="2000" b="1" i="1" dirty="0" smtClean="0">
                <a:solidFill>
                  <a:srgbClr val="FFFF00"/>
                </a:solidFill>
              </a:rPr>
              <a:t>Formerfordernisse:</a:t>
            </a:r>
          </a:p>
          <a:p>
            <a:pPr>
              <a:defRPr/>
            </a:pPr>
            <a:endParaRPr lang="de-CH" sz="2000" b="1" i="1" dirty="0" smtClean="0">
              <a:solidFill>
                <a:srgbClr val="FFFF00"/>
              </a:solidFill>
            </a:endParaRPr>
          </a:p>
          <a:p>
            <a:pPr marL="0" indent="0">
              <a:buFont typeface="Wingdings" pitchFamily="2" charset="2"/>
              <a:buNone/>
              <a:defRPr/>
            </a:pPr>
            <a:r>
              <a:rPr lang="de-CH" sz="2000" b="1" dirty="0"/>
              <a:t>Unterschriften</a:t>
            </a:r>
          </a:p>
          <a:p>
            <a:pPr marL="0" indent="0">
              <a:buFont typeface="Wingdings" pitchFamily="2" charset="2"/>
              <a:buNone/>
              <a:defRPr/>
            </a:pPr>
            <a:r>
              <a:rPr lang="de-CH" sz="2000" dirty="0"/>
              <a:t>Das Baugesuch und sämtliche Unterlagen (Pläne) sind zu datieren und von der Bauherrschaft bzw. dessen Vertreter, dem Grundeigentümer und dem Projektverfasser zu unterzeichnen (§ 6 BVV). </a:t>
            </a:r>
            <a:endParaRPr lang="de-CH" sz="2000" dirty="0" smtClean="0"/>
          </a:p>
          <a:p>
            <a:pPr marL="0" indent="0">
              <a:buFont typeface="Wingdings" pitchFamily="2" charset="2"/>
              <a:buNone/>
              <a:defRPr/>
            </a:pPr>
            <a:endParaRPr lang="de-CH" sz="2000" dirty="0"/>
          </a:p>
          <a:p>
            <a:pPr marL="0" indent="0">
              <a:buFont typeface="Wingdings" pitchFamily="2" charset="2"/>
              <a:buNone/>
              <a:defRPr/>
            </a:pPr>
            <a:r>
              <a:rPr lang="de-CH" sz="2000" b="1" dirty="0"/>
              <a:t>Einreichen des Gesuches</a:t>
            </a:r>
          </a:p>
          <a:p>
            <a:pPr marL="0" indent="0">
              <a:buFont typeface="Wingdings" pitchFamily="2" charset="2"/>
              <a:buNone/>
              <a:defRPr/>
            </a:pPr>
            <a:r>
              <a:rPr lang="de-CH" sz="2000" dirty="0"/>
              <a:t>Sämtliche </a:t>
            </a:r>
            <a:r>
              <a:rPr lang="de-CH" sz="2000" dirty="0" err="1"/>
              <a:t>Gesuchsunterlagen</a:t>
            </a:r>
            <a:r>
              <a:rPr lang="de-CH" sz="2000" dirty="0"/>
              <a:t> sind bei der örtlichen Baubehörde einzureichen. Diese koordiniert die notwendigen Bewilligungen für das Bauvorhaben und leitet die </a:t>
            </a:r>
            <a:r>
              <a:rPr lang="de-CH" sz="2000" dirty="0" err="1"/>
              <a:t>Gesuchsunterlagen</a:t>
            </a:r>
            <a:r>
              <a:rPr lang="de-CH" sz="2000" dirty="0"/>
              <a:t> an die Kantonale Leitstelle für Baubewilligungen zuhanden der betroffenen Fachstellen weiter.</a:t>
            </a:r>
          </a:p>
          <a:p>
            <a:pPr marL="457200" indent="-457200">
              <a:buFont typeface="+mj-lt"/>
              <a:buAutoNum type="arabicPeriod"/>
              <a:defRPr/>
            </a:pPr>
            <a:endParaRPr lang="de-CH" sz="2000" b="1" i="1" dirty="0" smtClean="0">
              <a:solidFill>
                <a:srgbClr val="FFFF00"/>
              </a:solidFill>
            </a:endParaRPr>
          </a:p>
          <a:p>
            <a:pPr marL="457200" indent="-457200">
              <a:buFont typeface="+mj-lt"/>
              <a:buAutoNum type="arabicPeriod"/>
              <a:defRPr/>
            </a:pPr>
            <a:endParaRPr lang="de-CH" sz="2000" b="1" i="1" dirty="0" smtClean="0">
              <a:solidFill>
                <a:srgbClr val="FFFF00"/>
              </a:solidFill>
            </a:endParaRPr>
          </a:p>
          <a:p>
            <a:pPr>
              <a:defRPr/>
            </a:pPr>
            <a:endParaRPr lang="de-CH" sz="2000" b="1" i="1" dirty="0">
              <a:solidFill>
                <a:srgbClr val="FFFF00"/>
              </a:solidFill>
            </a:endParaRPr>
          </a:p>
          <a:p>
            <a:pPr marL="0" indent="0">
              <a:buFont typeface="Wingdings" pitchFamily="2" charset="2"/>
              <a:buNone/>
              <a:defRPr/>
            </a:pPr>
            <a:endParaRPr lang="de-CH" sz="2000" b="1" i="1" dirty="0">
              <a:solidFill>
                <a:srgbClr val="FFFF00"/>
              </a:solidFill>
            </a:endParaRPr>
          </a:p>
          <a:p>
            <a:pPr marL="0" indent="0">
              <a:buFont typeface="Wingdings" pitchFamily="2" charset="2"/>
              <a:buNone/>
              <a:defRPr/>
            </a:pPr>
            <a:endParaRPr lang="de-CH" sz="2000" b="1" i="1" dirty="0" smtClean="0">
              <a:solidFill>
                <a:srgbClr val="FFFF00"/>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539750" y="304800"/>
            <a:ext cx="8353425" cy="1431925"/>
          </a:xfrm>
        </p:spPr>
        <p:txBody>
          <a:bodyPr/>
          <a:lstStyle/>
          <a:p>
            <a:pPr eaLnBrk="1" hangingPunct="1">
              <a:defRPr/>
            </a:pPr>
            <a:r>
              <a:rPr lang="de-CH" sz="2400" dirty="0" smtClean="0"/>
              <a:t>8.6. Ablauf des Baubewilligungsverfahrens</a:t>
            </a:r>
            <a:r>
              <a:rPr lang="de-CH" sz="2400" b="0" i="1" dirty="0" smtClean="0"/>
              <a:t>	</a:t>
            </a:r>
            <a:r>
              <a:rPr lang="de-CH" sz="3200" b="0" i="1" dirty="0" smtClean="0"/>
              <a:t>	</a:t>
            </a:r>
            <a:endParaRPr lang="de-DE" sz="4000" b="0" i="1" dirty="0" smtClean="0"/>
          </a:p>
        </p:txBody>
      </p:sp>
      <p:sp>
        <p:nvSpPr>
          <p:cNvPr id="110595" name="Rectangle 3"/>
          <p:cNvSpPr>
            <a:spLocks noGrp="1" noChangeArrowheads="1"/>
          </p:cNvSpPr>
          <p:nvPr>
            <p:ph type="body" idx="4294967295"/>
          </p:nvPr>
        </p:nvSpPr>
        <p:spPr>
          <a:xfrm>
            <a:off x="539750" y="1125538"/>
            <a:ext cx="8120063" cy="4114800"/>
          </a:xfrm>
        </p:spPr>
        <p:txBody>
          <a:bodyPr/>
          <a:lstStyle/>
          <a:p>
            <a:pPr marL="0" indent="0">
              <a:buFont typeface="Wingdings" pitchFamily="2" charset="2"/>
              <a:buNone/>
              <a:defRPr/>
            </a:pPr>
            <a:r>
              <a:rPr lang="de-CH" sz="2000" b="1" i="1" dirty="0" smtClean="0">
                <a:solidFill>
                  <a:srgbClr val="FFFF00"/>
                </a:solidFill>
              </a:rPr>
              <a:t>Vorprüfung</a:t>
            </a:r>
          </a:p>
          <a:p>
            <a:pPr>
              <a:defRPr/>
            </a:pPr>
            <a:endParaRPr lang="de-CH" sz="2000" b="1" i="1" dirty="0" smtClean="0">
              <a:solidFill>
                <a:srgbClr val="FFFF00"/>
              </a:solidFill>
            </a:endParaRPr>
          </a:p>
          <a:p>
            <a:pPr marL="0" indent="0">
              <a:buFont typeface="Wingdings" pitchFamily="2" charset="2"/>
              <a:buNone/>
              <a:defRPr/>
            </a:pPr>
            <a:r>
              <a:rPr lang="de-CH" sz="2000" b="1" i="1" dirty="0">
                <a:solidFill>
                  <a:srgbClr val="FFFF00"/>
                </a:solidFill>
              </a:rPr>
              <a:t>Eingehende Gesuche werden von der örtlichen Baubehörde und den kantonalen Fachstellen auf ihre Vollständigkeit geprüft. Allfällige Ergänzungen der Unterlagen werden innerhalb von 3 Wochen beim Gesuchsteller nachgefordert </a:t>
            </a:r>
            <a:endParaRPr lang="de-CH" sz="2000" b="1" i="1" dirty="0" smtClean="0">
              <a:solidFill>
                <a:srgbClr val="FFFF00"/>
              </a:solidFill>
            </a:endParaRPr>
          </a:p>
          <a:p>
            <a:pPr marL="0" indent="0">
              <a:buFont typeface="Wingdings" pitchFamily="2" charset="2"/>
              <a:buNone/>
              <a:defRPr/>
            </a:pPr>
            <a:r>
              <a:rPr lang="de-CH" sz="2000" b="1" i="1" dirty="0" smtClean="0">
                <a:solidFill>
                  <a:srgbClr val="FFFF00"/>
                </a:solidFill>
              </a:rPr>
              <a:t>(§ </a:t>
            </a:r>
            <a:r>
              <a:rPr lang="de-CH" sz="2000" b="1" i="1" dirty="0">
                <a:solidFill>
                  <a:srgbClr val="FFFF00"/>
                </a:solidFill>
              </a:rPr>
              <a:t>313 PBG).</a:t>
            </a:r>
            <a:endParaRPr lang="de-CH" sz="2000" b="1" i="1" dirty="0" smtClean="0">
              <a:solidFill>
                <a:srgbClr val="FFFF00"/>
              </a:solidFill>
            </a:endParaRPr>
          </a:p>
          <a:p>
            <a:pPr marL="457200" indent="-457200">
              <a:buFont typeface="+mj-lt"/>
              <a:buAutoNum type="arabicPeriod"/>
              <a:defRPr/>
            </a:pPr>
            <a:endParaRPr lang="de-CH" sz="2000" b="1" i="1" dirty="0" smtClean="0">
              <a:solidFill>
                <a:srgbClr val="FFFF00"/>
              </a:solidFill>
            </a:endParaRPr>
          </a:p>
          <a:p>
            <a:pPr>
              <a:defRPr/>
            </a:pPr>
            <a:endParaRPr lang="de-CH" sz="2000" b="1" i="1" dirty="0">
              <a:solidFill>
                <a:srgbClr val="FFFF00"/>
              </a:solidFill>
            </a:endParaRPr>
          </a:p>
          <a:p>
            <a:pPr marL="457200" indent="-457200">
              <a:buFont typeface="+mj-lt"/>
              <a:buAutoNum type="arabicPeriod"/>
              <a:defRPr/>
            </a:pPr>
            <a:endParaRPr lang="de-CH" sz="2000" b="1" i="1" dirty="0">
              <a:solidFill>
                <a:srgbClr val="FFFF00"/>
              </a:solidFill>
            </a:endParaRPr>
          </a:p>
          <a:p>
            <a:pPr marL="0" indent="0">
              <a:buFont typeface="Wingdings" pitchFamily="2" charset="2"/>
              <a:buNone/>
              <a:defRPr/>
            </a:pPr>
            <a:endParaRPr lang="de-CH" sz="2000" b="1" i="1" dirty="0" smtClean="0">
              <a:solidFill>
                <a:srgbClr val="FFFF00"/>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539750" y="304800"/>
            <a:ext cx="8353425" cy="1431925"/>
          </a:xfrm>
        </p:spPr>
        <p:txBody>
          <a:bodyPr/>
          <a:lstStyle/>
          <a:p>
            <a:pPr eaLnBrk="1" hangingPunct="1">
              <a:defRPr/>
            </a:pPr>
            <a:r>
              <a:rPr lang="de-CH" sz="2400" dirty="0" smtClean="0"/>
              <a:t>8.6. Ablauf des Baubewilligungsverfahrens</a:t>
            </a:r>
            <a:r>
              <a:rPr lang="de-CH" sz="2400" b="0" i="1" dirty="0" smtClean="0"/>
              <a:t>	</a:t>
            </a:r>
            <a:r>
              <a:rPr lang="de-CH" sz="3200" b="0" i="1" dirty="0" smtClean="0"/>
              <a:t>	</a:t>
            </a:r>
            <a:endParaRPr lang="de-DE" sz="4000" b="0" i="1" dirty="0" smtClean="0"/>
          </a:p>
        </p:txBody>
      </p:sp>
      <p:sp>
        <p:nvSpPr>
          <p:cNvPr id="110595" name="Rectangle 3"/>
          <p:cNvSpPr>
            <a:spLocks noGrp="1" noChangeArrowheads="1"/>
          </p:cNvSpPr>
          <p:nvPr>
            <p:ph type="body" idx="4294967295"/>
          </p:nvPr>
        </p:nvSpPr>
        <p:spPr>
          <a:xfrm>
            <a:off x="539750" y="1125538"/>
            <a:ext cx="8120063" cy="4114800"/>
          </a:xfrm>
        </p:spPr>
        <p:txBody>
          <a:bodyPr/>
          <a:lstStyle/>
          <a:p>
            <a:pPr marL="0" indent="0">
              <a:buFont typeface="Wingdings" pitchFamily="2" charset="2"/>
              <a:buNone/>
              <a:defRPr/>
            </a:pPr>
            <a:r>
              <a:rPr lang="de-CH" sz="2000" b="1" i="1" dirty="0" smtClean="0">
                <a:solidFill>
                  <a:srgbClr val="FFFF00"/>
                </a:solidFill>
              </a:rPr>
              <a:t>Publikation, öffentliche Auflage und Aussteckung</a:t>
            </a:r>
          </a:p>
          <a:p>
            <a:pPr>
              <a:defRPr/>
            </a:pPr>
            <a:endParaRPr lang="de-CH" sz="2000" b="1" i="1" dirty="0" smtClean="0">
              <a:solidFill>
                <a:srgbClr val="FFFF00"/>
              </a:solidFill>
            </a:endParaRPr>
          </a:p>
          <a:p>
            <a:pPr marL="457200" indent="-457200">
              <a:buFont typeface="+mj-lt"/>
              <a:buAutoNum type="arabicPeriod"/>
              <a:defRPr/>
            </a:pPr>
            <a:endParaRPr lang="de-CH" sz="2000" b="1" i="1" dirty="0" smtClean="0">
              <a:solidFill>
                <a:srgbClr val="FFFF00"/>
              </a:solidFill>
            </a:endParaRPr>
          </a:p>
          <a:p>
            <a:pPr>
              <a:defRPr/>
            </a:pPr>
            <a:endParaRPr lang="de-CH" sz="2000" b="1" i="1" dirty="0">
              <a:solidFill>
                <a:srgbClr val="FFFF00"/>
              </a:solidFill>
            </a:endParaRPr>
          </a:p>
          <a:p>
            <a:pPr marL="457200" indent="-457200">
              <a:buFont typeface="+mj-lt"/>
              <a:buAutoNum type="arabicPeriod"/>
              <a:defRPr/>
            </a:pPr>
            <a:endParaRPr lang="de-CH" sz="2000" b="1" i="1" dirty="0">
              <a:solidFill>
                <a:srgbClr val="FFFF00"/>
              </a:solidFill>
            </a:endParaRPr>
          </a:p>
          <a:p>
            <a:pPr marL="0" indent="0">
              <a:buFont typeface="Wingdings" pitchFamily="2" charset="2"/>
              <a:buNone/>
              <a:defRPr/>
            </a:pPr>
            <a:endParaRPr lang="de-CH" sz="2000" b="1" i="1" dirty="0" smtClean="0">
              <a:solidFill>
                <a:srgbClr val="FFFF00"/>
              </a:solidFill>
            </a:endParaRPr>
          </a:p>
        </p:txBody>
      </p:sp>
      <p:pic>
        <p:nvPicPr>
          <p:cNvPr id="83971" name="Picture 2" descr="C:\Users\HB9AZT\Dropbox\ETH\Baurecht\ausschreibungWisen01.bmp">
            <a:hlinkClick r:id="rId2" action="ppaction://hlinkfile"/>
          </p:cNvPr>
          <p:cNvPicPr>
            <a:picLocks noChangeAspect="1" noChangeArrowheads="1"/>
          </p:cNvPicPr>
          <p:nvPr/>
        </p:nvPicPr>
        <p:blipFill>
          <a:blip r:embed="rId3"/>
          <a:srcRect/>
          <a:stretch>
            <a:fillRect/>
          </a:stretch>
        </p:blipFill>
        <p:spPr bwMode="auto">
          <a:xfrm>
            <a:off x="5364163" y="1968500"/>
            <a:ext cx="2324100" cy="2962275"/>
          </a:xfrm>
          <a:prstGeom prst="rect">
            <a:avLst/>
          </a:prstGeom>
          <a:noFill/>
          <a:ln w="9525">
            <a:noFill/>
            <a:miter lim="800000"/>
            <a:headEnd/>
            <a:tailEnd/>
          </a:ln>
        </p:spPr>
      </p:pic>
      <p:pic>
        <p:nvPicPr>
          <p:cNvPr id="83972" name="Picture 3"/>
          <p:cNvPicPr>
            <a:picLocks noChangeAspect="1" noChangeArrowheads="1"/>
          </p:cNvPicPr>
          <p:nvPr/>
        </p:nvPicPr>
        <p:blipFill>
          <a:blip r:embed="rId4"/>
          <a:srcRect/>
          <a:stretch>
            <a:fillRect/>
          </a:stretch>
        </p:blipFill>
        <p:spPr bwMode="auto">
          <a:xfrm>
            <a:off x="684213" y="1968500"/>
            <a:ext cx="4189412" cy="3138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539750" y="304800"/>
            <a:ext cx="8353425" cy="1431925"/>
          </a:xfrm>
        </p:spPr>
        <p:txBody>
          <a:bodyPr/>
          <a:lstStyle/>
          <a:p>
            <a:pPr eaLnBrk="1" hangingPunct="1">
              <a:defRPr/>
            </a:pPr>
            <a:r>
              <a:rPr lang="de-CH" sz="2400" dirty="0" smtClean="0"/>
              <a:t>8.6. Ablauf des Baubewilligungsverfahrens</a:t>
            </a:r>
            <a:r>
              <a:rPr lang="de-CH" sz="2400" b="0" i="1" dirty="0" smtClean="0"/>
              <a:t>	</a:t>
            </a:r>
            <a:r>
              <a:rPr lang="de-CH" sz="3200" b="0" i="1" dirty="0" smtClean="0"/>
              <a:t>	</a:t>
            </a:r>
            <a:endParaRPr lang="de-DE" sz="4000" b="0" i="1" dirty="0" smtClean="0"/>
          </a:p>
        </p:txBody>
      </p:sp>
      <p:sp>
        <p:nvSpPr>
          <p:cNvPr id="110595" name="Rectangle 3"/>
          <p:cNvSpPr>
            <a:spLocks noGrp="1" noChangeArrowheads="1"/>
          </p:cNvSpPr>
          <p:nvPr>
            <p:ph type="body" idx="4294967295"/>
          </p:nvPr>
        </p:nvSpPr>
        <p:spPr>
          <a:xfrm>
            <a:off x="539750" y="1125538"/>
            <a:ext cx="8120063" cy="4114800"/>
          </a:xfrm>
        </p:spPr>
        <p:txBody>
          <a:bodyPr/>
          <a:lstStyle/>
          <a:p>
            <a:pPr marL="0" indent="0">
              <a:buFont typeface="Wingdings" pitchFamily="2" charset="2"/>
              <a:buNone/>
              <a:defRPr/>
            </a:pPr>
            <a:endParaRPr lang="de-CH" sz="2000" b="1" i="1" dirty="0" smtClean="0">
              <a:solidFill>
                <a:srgbClr val="FFFF00"/>
              </a:solidFill>
            </a:endParaRPr>
          </a:p>
          <a:p>
            <a:pPr marL="0" indent="0">
              <a:buFont typeface="Wingdings" pitchFamily="2" charset="2"/>
              <a:buNone/>
              <a:defRPr/>
            </a:pPr>
            <a:r>
              <a:rPr lang="de-CH" sz="2000" b="1" i="1" dirty="0" smtClean="0">
                <a:solidFill>
                  <a:srgbClr val="FFFF00"/>
                </a:solidFill>
              </a:rPr>
              <a:t>Achtung: fehlende Aussteckung kann dazu führen, dass die Nachbarn eine neue </a:t>
            </a:r>
            <a:r>
              <a:rPr lang="de-CH" sz="2000" b="1" i="1" dirty="0" err="1" smtClean="0">
                <a:solidFill>
                  <a:srgbClr val="FFFF00"/>
                </a:solidFill>
              </a:rPr>
              <a:t>Rekursfrist</a:t>
            </a:r>
            <a:r>
              <a:rPr lang="de-CH" sz="2000" b="1" i="1" dirty="0" smtClean="0">
                <a:solidFill>
                  <a:srgbClr val="FFFF00"/>
                </a:solidFill>
              </a:rPr>
              <a:t> erhalten!</a:t>
            </a:r>
          </a:p>
          <a:p>
            <a:pPr marL="0" indent="0">
              <a:buFont typeface="Wingdings" pitchFamily="2" charset="2"/>
              <a:buNone/>
              <a:defRPr/>
            </a:pPr>
            <a:endParaRPr lang="de-CH" sz="2000" b="1" i="1" dirty="0">
              <a:solidFill>
                <a:srgbClr val="FFFF00"/>
              </a:solidFill>
            </a:endParaRPr>
          </a:p>
          <a:p>
            <a:pPr marL="0" indent="0">
              <a:buFont typeface="Wingdings" pitchFamily="2" charset="2"/>
              <a:buNone/>
              <a:defRPr/>
            </a:pPr>
            <a:r>
              <a:rPr lang="de-CH" sz="2000" dirty="0" smtClean="0"/>
              <a:t>Allenfalls mit der Gemeinde vereinbaren, dass der Mast selber als Aussteckung verwendet werden kann (Verhältnismässigkeit, Aussteckung teurer als ganze Anlage)</a:t>
            </a:r>
          </a:p>
          <a:p>
            <a:pPr marL="0" indent="0">
              <a:buFont typeface="Wingdings" pitchFamily="2" charset="2"/>
              <a:buNone/>
              <a:defRPr/>
            </a:pPr>
            <a:endParaRPr lang="de-CH" sz="2000" dirty="0"/>
          </a:p>
          <a:p>
            <a:pPr marL="0" indent="0">
              <a:buFont typeface="Wingdings" pitchFamily="2" charset="2"/>
              <a:buNone/>
              <a:defRPr/>
            </a:pPr>
            <a:r>
              <a:rPr lang="de-CH" sz="2000" dirty="0" smtClean="0"/>
              <a:t>Die Aussteckung muss nicht jedes Detail zeigen, es reicht eine gute sichtbare Markierung des Bauvorhabens, horizontale Teile müssen nicht dargestellt werden.</a:t>
            </a:r>
          </a:p>
          <a:p>
            <a:pPr marL="0" indent="0">
              <a:buFont typeface="Wingdings" pitchFamily="2" charset="2"/>
              <a:buNone/>
              <a:defRPr/>
            </a:pPr>
            <a:endParaRPr lang="de-CH" sz="2000" dirty="0"/>
          </a:p>
          <a:p>
            <a:pPr marL="0" indent="0">
              <a:buFont typeface="Wingdings" pitchFamily="2" charset="2"/>
              <a:buNone/>
              <a:defRPr/>
            </a:pPr>
            <a:r>
              <a:rPr lang="de-CH" sz="2000" dirty="0" smtClean="0"/>
              <a:t>Die Aussteckung soll potentielle Einsprecher nur auf das Projekt aufmerksam machen, Details sind den auf der Gemeinde aufgelegten Plänen zu entnehmen! </a:t>
            </a:r>
          </a:p>
          <a:p>
            <a:pPr>
              <a:defRPr/>
            </a:pPr>
            <a:endParaRPr lang="de-CH" sz="2000" b="1" i="1" dirty="0" smtClean="0">
              <a:solidFill>
                <a:srgbClr val="FFFF00"/>
              </a:solidFill>
            </a:endParaRPr>
          </a:p>
          <a:p>
            <a:pPr marL="457200" indent="-457200">
              <a:buFont typeface="+mj-lt"/>
              <a:buAutoNum type="arabicPeriod"/>
              <a:defRPr/>
            </a:pPr>
            <a:endParaRPr lang="de-CH" sz="2000" b="1" i="1" dirty="0">
              <a:solidFill>
                <a:srgbClr val="FFFF00"/>
              </a:solidFill>
            </a:endParaRPr>
          </a:p>
          <a:p>
            <a:pPr marL="457200" indent="-457200">
              <a:buFont typeface="+mj-lt"/>
              <a:buAutoNum type="arabicPeriod"/>
              <a:defRPr/>
            </a:pPr>
            <a:endParaRPr lang="de-CH" sz="2000" b="1" i="1" dirty="0" smtClean="0">
              <a:solidFill>
                <a:srgbClr val="FFFF00"/>
              </a:solidFill>
            </a:endParaRPr>
          </a:p>
          <a:p>
            <a:pPr>
              <a:defRPr/>
            </a:pPr>
            <a:endParaRPr lang="de-CH" sz="2000" b="1" i="1" dirty="0">
              <a:solidFill>
                <a:srgbClr val="FFFF00"/>
              </a:solidFill>
            </a:endParaRPr>
          </a:p>
          <a:p>
            <a:pPr marL="0" indent="0">
              <a:buFont typeface="Wingdings" pitchFamily="2" charset="2"/>
              <a:buNone/>
              <a:defRPr/>
            </a:pPr>
            <a:endParaRPr lang="de-CH" sz="2000" b="1" i="1" dirty="0">
              <a:solidFill>
                <a:srgbClr val="FFFF00"/>
              </a:solidFill>
            </a:endParaRPr>
          </a:p>
          <a:p>
            <a:pPr marL="0" indent="0">
              <a:buFont typeface="Wingdings" pitchFamily="2" charset="2"/>
              <a:buNone/>
              <a:defRPr/>
            </a:pPr>
            <a:endParaRPr lang="de-CH" sz="2000" b="1" i="1" dirty="0" smtClean="0">
              <a:solidFill>
                <a:srgbClr val="FFFF00"/>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539750" y="304800"/>
            <a:ext cx="8353425" cy="1431925"/>
          </a:xfrm>
        </p:spPr>
        <p:txBody>
          <a:bodyPr/>
          <a:lstStyle/>
          <a:p>
            <a:pPr eaLnBrk="1" hangingPunct="1">
              <a:defRPr/>
            </a:pPr>
            <a:r>
              <a:rPr lang="de-CH" sz="2400" dirty="0" smtClean="0"/>
              <a:t>8.6. Ablauf des Baubewilligungsverfahrens</a:t>
            </a:r>
            <a:r>
              <a:rPr lang="de-CH" sz="2400" b="0" i="1" dirty="0" smtClean="0"/>
              <a:t>	</a:t>
            </a:r>
            <a:r>
              <a:rPr lang="de-CH" sz="3200" b="0" i="1" dirty="0" smtClean="0"/>
              <a:t>	</a:t>
            </a:r>
            <a:endParaRPr lang="de-DE" sz="4000" b="0" i="1" dirty="0" smtClean="0"/>
          </a:p>
        </p:txBody>
      </p:sp>
      <p:sp>
        <p:nvSpPr>
          <p:cNvPr id="110595" name="Rectangle 3"/>
          <p:cNvSpPr>
            <a:spLocks noGrp="1" noChangeArrowheads="1"/>
          </p:cNvSpPr>
          <p:nvPr>
            <p:ph type="body" idx="4294967295"/>
          </p:nvPr>
        </p:nvSpPr>
        <p:spPr>
          <a:xfrm>
            <a:off x="539750" y="1125538"/>
            <a:ext cx="8120063" cy="4114800"/>
          </a:xfrm>
        </p:spPr>
        <p:txBody>
          <a:bodyPr/>
          <a:lstStyle/>
          <a:p>
            <a:pPr marL="0" indent="0">
              <a:buFont typeface="Wingdings" pitchFamily="2" charset="2"/>
              <a:buNone/>
              <a:defRPr/>
            </a:pPr>
            <a:endParaRPr lang="de-CH" sz="2000" b="1" i="1" dirty="0" smtClean="0">
              <a:solidFill>
                <a:srgbClr val="FFFF00"/>
              </a:solidFill>
            </a:endParaRPr>
          </a:p>
          <a:p>
            <a:pPr marL="0" indent="0">
              <a:buFont typeface="Wingdings" pitchFamily="2" charset="2"/>
              <a:buNone/>
              <a:defRPr/>
            </a:pPr>
            <a:r>
              <a:rPr lang="de-CH" sz="2000" b="1" i="1" dirty="0" smtClean="0">
                <a:solidFill>
                  <a:srgbClr val="FFFF00"/>
                </a:solidFill>
              </a:rPr>
              <a:t>Gültigkeitsdauer der Baubewilligung</a:t>
            </a:r>
          </a:p>
          <a:p>
            <a:pPr>
              <a:defRPr/>
            </a:pPr>
            <a:endParaRPr lang="de-CH" sz="2000" b="1" i="1" dirty="0" smtClean="0">
              <a:solidFill>
                <a:srgbClr val="FFFF00"/>
              </a:solidFill>
            </a:endParaRPr>
          </a:p>
          <a:p>
            <a:pPr marL="457200" indent="-457200">
              <a:buFont typeface="+mj-lt"/>
              <a:buAutoNum type="arabicPeriod"/>
              <a:defRPr/>
            </a:pPr>
            <a:endParaRPr lang="de-CH" sz="2000" b="1" i="1" dirty="0">
              <a:solidFill>
                <a:srgbClr val="FFFF00"/>
              </a:solidFill>
            </a:endParaRPr>
          </a:p>
          <a:p>
            <a:pPr marL="0" indent="0">
              <a:buFont typeface="Wingdings" pitchFamily="2" charset="2"/>
              <a:buNone/>
              <a:defRPr/>
            </a:pPr>
            <a:r>
              <a:rPr lang="de-CH" sz="2000" b="1" i="1" dirty="0">
                <a:solidFill>
                  <a:srgbClr val="FFFF00"/>
                </a:solidFill>
              </a:rPr>
              <a:t>Baurechtliche Bewilligungen erlöschen nach 3 Jahren, wenn nicht vorher mit der Ausführung begonnen worden ist. Die Frist beginnt mit dem Ablauf der letzten Rechtsmittelfrist (§ 322 PBG).</a:t>
            </a:r>
          </a:p>
          <a:p>
            <a:pPr marL="457200" indent="-457200">
              <a:buFont typeface="+mj-lt"/>
              <a:buAutoNum type="arabicPeriod"/>
              <a:defRPr/>
            </a:pPr>
            <a:endParaRPr lang="de-CH" sz="2000" b="1" i="1" dirty="0" smtClean="0">
              <a:solidFill>
                <a:srgbClr val="FFFF00"/>
              </a:solidFill>
            </a:endParaRPr>
          </a:p>
          <a:p>
            <a:pPr>
              <a:defRPr/>
            </a:pPr>
            <a:endParaRPr lang="de-CH" sz="2000" b="1" i="1" dirty="0">
              <a:solidFill>
                <a:srgbClr val="FFFF00"/>
              </a:solidFill>
            </a:endParaRPr>
          </a:p>
          <a:p>
            <a:pPr marL="0" indent="0">
              <a:buFont typeface="Wingdings" pitchFamily="2" charset="2"/>
              <a:buNone/>
              <a:defRPr/>
            </a:pPr>
            <a:endParaRPr lang="de-CH" sz="2000" b="1" i="1" dirty="0">
              <a:solidFill>
                <a:srgbClr val="FFFF00"/>
              </a:solidFill>
            </a:endParaRPr>
          </a:p>
          <a:p>
            <a:pPr marL="0" indent="0">
              <a:buFont typeface="Wingdings" pitchFamily="2" charset="2"/>
              <a:buNone/>
              <a:defRPr/>
            </a:pPr>
            <a:endParaRPr lang="de-CH" sz="2000" b="1" i="1" dirty="0" smtClean="0">
              <a:solidFill>
                <a:srgbClr val="FFFF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066800" y="304800"/>
            <a:ext cx="8077200" cy="1431925"/>
          </a:xfrm>
        </p:spPr>
        <p:txBody>
          <a:bodyPr/>
          <a:lstStyle/>
          <a:p>
            <a:pPr>
              <a:defRPr/>
            </a:pPr>
            <a:r>
              <a:rPr lang="de-CH" sz="3600" b="0" i="1" smtClean="0"/>
              <a:t/>
            </a:r>
            <a:br>
              <a:rPr lang="de-CH" sz="3600" b="0" i="1" smtClean="0"/>
            </a:br>
            <a:r>
              <a:rPr lang="de-CH" sz="3600" b="0" i="1" smtClean="0"/>
              <a:t>Recht und Unrecht für Funkamateure</a:t>
            </a:r>
            <a:r>
              <a:rPr lang="de-CH" b="0" i="1" smtClean="0"/>
              <a:t/>
            </a:r>
            <a:br>
              <a:rPr lang="de-CH" b="0" i="1" smtClean="0"/>
            </a:br>
            <a:endParaRPr lang="de-DE" b="0" i="1" smtClean="0"/>
          </a:p>
        </p:txBody>
      </p:sp>
      <p:sp>
        <p:nvSpPr>
          <p:cNvPr id="63491" name="Rectangle 3"/>
          <p:cNvSpPr>
            <a:spLocks noGrp="1" noChangeArrowheads="1"/>
          </p:cNvSpPr>
          <p:nvPr>
            <p:ph type="body" idx="1"/>
          </p:nvPr>
        </p:nvSpPr>
        <p:spPr>
          <a:xfrm>
            <a:off x="1116013" y="1412875"/>
            <a:ext cx="7543800" cy="4114800"/>
          </a:xfrm>
        </p:spPr>
        <p:txBody>
          <a:bodyPr/>
          <a:lstStyle/>
          <a:p>
            <a:pPr eaLnBrk="1" fontAlgn="ctr" hangingPunct="1">
              <a:lnSpc>
                <a:spcPct val="80000"/>
              </a:lnSpc>
              <a:spcBef>
                <a:spcPct val="50000"/>
              </a:spcBef>
              <a:defRPr/>
            </a:pPr>
            <a:r>
              <a:rPr lang="de-CH" sz="2000" smtClean="0"/>
              <a:t>Reiner Empfang:</a:t>
            </a:r>
          </a:p>
          <a:p>
            <a:pPr eaLnBrk="1" fontAlgn="ctr" hangingPunct="1">
              <a:lnSpc>
                <a:spcPct val="80000"/>
              </a:lnSpc>
              <a:spcBef>
                <a:spcPct val="50000"/>
              </a:spcBef>
              <a:defRPr/>
            </a:pPr>
            <a:endParaRPr lang="de-CH" sz="2000" smtClean="0"/>
          </a:p>
          <a:p>
            <a:pPr eaLnBrk="1" fontAlgn="ctr" hangingPunct="1">
              <a:lnSpc>
                <a:spcPct val="80000"/>
              </a:lnSpc>
              <a:spcBef>
                <a:spcPct val="50000"/>
              </a:spcBef>
              <a:buFont typeface="Wingdings" pitchFamily="2" charset="2"/>
              <a:buNone/>
              <a:defRPr/>
            </a:pPr>
            <a:endParaRPr lang="de-CH" sz="2000" smtClean="0"/>
          </a:p>
          <a:p>
            <a:pPr eaLnBrk="1" fontAlgn="ctr" hangingPunct="1">
              <a:lnSpc>
                <a:spcPct val="80000"/>
              </a:lnSpc>
              <a:spcBef>
                <a:spcPct val="50000"/>
              </a:spcBef>
              <a:buFont typeface="Wingdings" pitchFamily="2" charset="2"/>
              <a:buNone/>
              <a:defRPr/>
            </a:pPr>
            <a:endParaRPr lang="de-CH" sz="2000" smtClean="0"/>
          </a:p>
          <a:p>
            <a:pPr eaLnBrk="1" fontAlgn="ctr" hangingPunct="1">
              <a:lnSpc>
                <a:spcPct val="80000"/>
              </a:lnSpc>
              <a:spcBef>
                <a:spcPct val="50000"/>
              </a:spcBef>
              <a:buFont typeface="Wingdings" pitchFamily="2" charset="2"/>
              <a:buNone/>
              <a:defRPr/>
            </a:pPr>
            <a:endParaRPr lang="de-CH" sz="2000" smtClean="0"/>
          </a:p>
          <a:p>
            <a:pPr eaLnBrk="1" fontAlgn="ctr" hangingPunct="1">
              <a:lnSpc>
                <a:spcPct val="80000"/>
              </a:lnSpc>
              <a:spcBef>
                <a:spcPct val="50000"/>
              </a:spcBef>
              <a:buFont typeface="Wingdings" pitchFamily="2" charset="2"/>
              <a:buNone/>
              <a:defRPr/>
            </a:pPr>
            <a:endParaRPr lang="de-CH" sz="2000" smtClean="0"/>
          </a:p>
          <a:p>
            <a:pPr eaLnBrk="1" fontAlgn="ctr" hangingPunct="1">
              <a:lnSpc>
                <a:spcPct val="80000"/>
              </a:lnSpc>
              <a:spcBef>
                <a:spcPct val="50000"/>
              </a:spcBef>
              <a:defRPr/>
            </a:pPr>
            <a:endParaRPr lang="de-CH" sz="2000" smtClean="0"/>
          </a:p>
          <a:p>
            <a:pPr eaLnBrk="1" fontAlgn="ctr" hangingPunct="1">
              <a:lnSpc>
                <a:spcPct val="80000"/>
              </a:lnSpc>
              <a:spcBef>
                <a:spcPct val="50000"/>
              </a:spcBef>
              <a:defRPr/>
            </a:pPr>
            <a:endParaRPr lang="de-CH" sz="2000" smtClean="0"/>
          </a:p>
          <a:p>
            <a:pPr eaLnBrk="1" fontAlgn="ctr" hangingPunct="1">
              <a:lnSpc>
                <a:spcPct val="80000"/>
              </a:lnSpc>
              <a:spcBef>
                <a:spcPct val="50000"/>
              </a:spcBef>
              <a:defRPr/>
            </a:pPr>
            <a:endParaRPr lang="de-CH" sz="2000" smtClean="0"/>
          </a:p>
          <a:p>
            <a:pPr eaLnBrk="1" fontAlgn="ctr" hangingPunct="1">
              <a:lnSpc>
                <a:spcPct val="80000"/>
              </a:lnSpc>
              <a:spcBef>
                <a:spcPct val="50000"/>
              </a:spcBef>
              <a:defRPr/>
            </a:pPr>
            <a:r>
              <a:rPr lang="de-CH" sz="2000" smtClean="0"/>
              <a:t>Aber Achtung auf Art. 50 FMG !</a:t>
            </a:r>
          </a:p>
          <a:p>
            <a:pPr eaLnBrk="1" fontAlgn="ctr" hangingPunct="1">
              <a:lnSpc>
                <a:spcPct val="80000"/>
              </a:lnSpc>
              <a:spcBef>
                <a:spcPct val="50000"/>
              </a:spcBef>
              <a:buFont typeface="Wingdings" pitchFamily="2" charset="2"/>
              <a:buNone/>
              <a:defRPr/>
            </a:pPr>
            <a:endParaRPr lang="de-CH" sz="2000" smtClean="0"/>
          </a:p>
          <a:p>
            <a:pPr eaLnBrk="1" fontAlgn="ctr" hangingPunct="1">
              <a:lnSpc>
                <a:spcPct val="80000"/>
              </a:lnSpc>
              <a:spcBef>
                <a:spcPct val="50000"/>
              </a:spcBef>
              <a:buFont typeface="Wingdings" pitchFamily="2" charset="2"/>
              <a:buNone/>
              <a:defRPr/>
            </a:pPr>
            <a:endParaRPr lang="de-CH" smtClean="0"/>
          </a:p>
          <a:p>
            <a:pPr eaLnBrk="1" fontAlgn="ctr" hangingPunct="1">
              <a:lnSpc>
                <a:spcPct val="80000"/>
              </a:lnSpc>
              <a:spcBef>
                <a:spcPct val="50000"/>
              </a:spcBef>
              <a:buFont typeface="Wingdings" pitchFamily="2" charset="2"/>
              <a:buNone/>
              <a:defRPr/>
            </a:pPr>
            <a:endParaRPr lang="de-CH" smtClean="0"/>
          </a:p>
          <a:p>
            <a:pPr eaLnBrk="1" fontAlgn="ctr" hangingPunct="1">
              <a:lnSpc>
                <a:spcPct val="80000"/>
              </a:lnSpc>
              <a:spcBef>
                <a:spcPct val="50000"/>
              </a:spcBef>
              <a:buFont typeface="Wingdings" pitchFamily="2" charset="2"/>
              <a:buNone/>
              <a:defRPr/>
            </a:pPr>
            <a:endParaRPr lang="de-DE" smtClean="0"/>
          </a:p>
          <a:p>
            <a:pPr>
              <a:defRPr/>
            </a:pPr>
            <a:endParaRPr lang="de-DE" smtClean="0">
              <a:effectLst/>
            </a:endParaRPr>
          </a:p>
        </p:txBody>
      </p:sp>
      <p:pic>
        <p:nvPicPr>
          <p:cNvPr id="22531" name="Picture 5"/>
          <p:cNvPicPr>
            <a:picLocks noChangeAspect="1" noChangeArrowheads="1"/>
          </p:cNvPicPr>
          <p:nvPr/>
        </p:nvPicPr>
        <p:blipFill>
          <a:blip r:embed="rId2"/>
          <a:srcRect/>
          <a:stretch>
            <a:fillRect/>
          </a:stretch>
        </p:blipFill>
        <p:spPr bwMode="auto">
          <a:xfrm>
            <a:off x="1547813" y="5373688"/>
            <a:ext cx="6264275" cy="1136650"/>
          </a:xfrm>
          <a:prstGeom prst="rect">
            <a:avLst/>
          </a:prstGeom>
          <a:noFill/>
          <a:ln w="9525">
            <a:noFill/>
            <a:miter lim="800000"/>
            <a:headEnd/>
            <a:tailEnd/>
          </a:ln>
        </p:spPr>
      </p:pic>
      <p:pic>
        <p:nvPicPr>
          <p:cNvPr id="22532" name="Picture 6"/>
          <p:cNvPicPr>
            <a:picLocks noChangeAspect="1" noChangeArrowheads="1"/>
          </p:cNvPicPr>
          <p:nvPr/>
        </p:nvPicPr>
        <p:blipFill>
          <a:blip r:embed="rId3"/>
          <a:srcRect/>
          <a:stretch>
            <a:fillRect/>
          </a:stretch>
        </p:blipFill>
        <p:spPr bwMode="auto">
          <a:xfrm>
            <a:off x="1476375" y="1844675"/>
            <a:ext cx="5184775" cy="2755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539750" y="304800"/>
            <a:ext cx="8353425" cy="1431925"/>
          </a:xfrm>
        </p:spPr>
        <p:txBody>
          <a:bodyPr/>
          <a:lstStyle/>
          <a:p>
            <a:pPr eaLnBrk="1" hangingPunct="1">
              <a:defRPr/>
            </a:pPr>
            <a:r>
              <a:rPr lang="de-CH" sz="2400" dirty="0" smtClean="0"/>
              <a:t>8.6. Ablauf des Baubewilligungsverfahrens</a:t>
            </a:r>
            <a:r>
              <a:rPr lang="de-CH" sz="2400" b="0" i="1" dirty="0" smtClean="0"/>
              <a:t>	</a:t>
            </a:r>
            <a:r>
              <a:rPr lang="de-CH" sz="3200" b="0" i="1" dirty="0" smtClean="0"/>
              <a:t>	</a:t>
            </a:r>
            <a:endParaRPr lang="de-DE" sz="4000" b="0" i="1" dirty="0" smtClean="0"/>
          </a:p>
        </p:txBody>
      </p:sp>
      <p:sp>
        <p:nvSpPr>
          <p:cNvPr id="110595" name="Rectangle 3"/>
          <p:cNvSpPr>
            <a:spLocks noGrp="1" noChangeArrowheads="1"/>
          </p:cNvSpPr>
          <p:nvPr>
            <p:ph type="body" idx="4294967295"/>
          </p:nvPr>
        </p:nvSpPr>
        <p:spPr>
          <a:xfrm>
            <a:off x="539750" y="1125538"/>
            <a:ext cx="8120063" cy="4114800"/>
          </a:xfrm>
        </p:spPr>
        <p:txBody>
          <a:bodyPr/>
          <a:lstStyle/>
          <a:p>
            <a:pPr marL="0" indent="0">
              <a:buFont typeface="Wingdings" pitchFamily="2" charset="2"/>
              <a:buNone/>
              <a:defRPr/>
            </a:pPr>
            <a:r>
              <a:rPr lang="de-CH" sz="2000" b="1" i="1" dirty="0" smtClean="0">
                <a:solidFill>
                  <a:srgbClr val="FFFF00"/>
                </a:solidFill>
              </a:rPr>
              <a:t>Verfahrensfristen</a:t>
            </a:r>
          </a:p>
          <a:p>
            <a:pPr marL="0" indent="0">
              <a:buFont typeface="Wingdings" pitchFamily="2" charset="2"/>
              <a:buNone/>
              <a:defRPr/>
            </a:pPr>
            <a:endParaRPr lang="de-CH" sz="2000" b="1" i="1" dirty="0" smtClean="0">
              <a:solidFill>
                <a:srgbClr val="FFFF00"/>
              </a:solidFill>
            </a:endParaRPr>
          </a:p>
          <a:p>
            <a:pPr>
              <a:defRPr/>
            </a:pPr>
            <a:endParaRPr lang="de-CH" sz="2000" b="1" i="1" dirty="0" smtClean="0">
              <a:solidFill>
                <a:srgbClr val="FFFF00"/>
              </a:solidFill>
            </a:endParaRPr>
          </a:p>
          <a:p>
            <a:pPr marL="457200" indent="-457200">
              <a:buFont typeface="+mj-lt"/>
              <a:buAutoNum type="arabicPeriod"/>
              <a:defRPr/>
            </a:pPr>
            <a:endParaRPr lang="de-CH" sz="2000" b="1" i="1" dirty="0" smtClean="0">
              <a:solidFill>
                <a:srgbClr val="FFFF00"/>
              </a:solidFill>
            </a:endParaRPr>
          </a:p>
          <a:p>
            <a:pPr marL="457200" indent="-457200">
              <a:buFont typeface="+mj-lt"/>
              <a:buAutoNum type="arabicPeriod"/>
              <a:defRPr/>
            </a:pPr>
            <a:endParaRPr lang="de-CH" sz="2000" b="1" i="1" dirty="0" smtClean="0">
              <a:solidFill>
                <a:srgbClr val="FFFF00"/>
              </a:solidFill>
            </a:endParaRPr>
          </a:p>
          <a:p>
            <a:pPr>
              <a:defRPr/>
            </a:pPr>
            <a:endParaRPr lang="de-CH" sz="2000" b="1" i="1" dirty="0">
              <a:solidFill>
                <a:srgbClr val="FFFF00"/>
              </a:solidFill>
            </a:endParaRPr>
          </a:p>
          <a:p>
            <a:pPr marL="0" indent="0">
              <a:buFont typeface="Wingdings" pitchFamily="2" charset="2"/>
              <a:buNone/>
              <a:defRPr/>
            </a:pPr>
            <a:endParaRPr lang="de-CH" sz="2000" b="1" i="1" dirty="0">
              <a:solidFill>
                <a:srgbClr val="FFFF00"/>
              </a:solidFill>
            </a:endParaRPr>
          </a:p>
          <a:p>
            <a:pPr marL="0" indent="0">
              <a:buFont typeface="Wingdings" pitchFamily="2" charset="2"/>
              <a:buNone/>
              <a:defRPr/>
            </a:pPr>
            <a:endParaRPr lang="de-CH" sz="2000" b="1" i="1" dirty="0" smtClean="0">
              <a:solidFill>
                <a:srgbClr val="FFFF00"/>
              </a:solidFill>
            </a:endParaRPr>
          </a:p>
        </p:txBody>
      </p:sp>
      <p:pic>
        <p:nvPicPr>
          <p:cNvPr id="87043" name="Picture 2"/>
          <p:cNvPicPr>
            <a:picLocks noChangeAspect="1" noChangeArrowheads="1"/>
          </p:cNvPicPr>
          <p:nvPr/>
        </p:nvPicPr>
        <p:blipFill>
          <a:blip r:embed="rId2"/>
          <a:srcRect/>
          <a:stretch>
            <a:fillRect/>
          </a:stretch>
        </p:blipFill>
        <p:spPr bwMode="auto">
          <a:xfrm>
            <a:off x="611188" y="1628775"/>
            <a:ext cx="6769100" cy="4795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971550" y="6350"/>
            <a:ext cx="7543800" cy="1431925"/>
          </a:xfrm>
        </p:spPr>
        <p:txBody>
          <a:bodyPr/>
          <a:lstStyle/>
          <a:p>
            <a:pPr eaLnBrk="1" hangingPunct="1">
              <a:defRPr/>
            </a:pPr>
            <a:r>
              <a:rPr lang="de-CH" sz="2400" dirty="0"/>
              <a:t>8.7. Rechtsmittel</a:t>
            </a:r>
            <a:br>
              <a:rPr lang="de-CH" sz="2400" dirty="0"/>
            </a:br>
            <a:r>
              <a:rPr lang="de-CH" sz="3200" b="0" i="1" dirty="0" smtClean="0"/>
              <a:t>			</a:t>
            </a:r>
            <a:endParaRPr lang="de-DE" sz="4000" b="0" i="1" dirty="0" smtClean="0"/>
          </a:p>
        </p:txBody>
      </p:sp>
      <p:sp>
        <p:nvSpPr>
          <p:cNvPr id="110595" name="Rectangle 3"/>
          <p:cNvSpPr>
            <a:spLocks noGrp="1" noChangeArrowheads="1"/>
          </p:cNvSpPr>
          <p:nvPr>
            <p:ph type="body" idx="4294967295"/>
          </p:nvPr>
        </p:nvSpPr>
        <p:spPr/>
        <p:txBody>
          <a:bodyPr/>
          <a:lstStyle/>
          <a:p>
            <a:pPr marL="0" indent="0" eaLnBrk="1" fontAlgn="ctr" hangingPunct="1">
              <a:lnSpc>
                <a:spcPct val="80000"/>
              </a:lnSpc>
              <a:buFont typeface="Wingdings" pitchFamily="2" charset="2"/>
              <a:buNone/>
              <a:defRPr/>
            </a:pPr>
            <a:r>
              <a:rPr lang="de-CH" sz="2400" dirty="0" smtClean="0"/>
              <a:t> </a:t>
            </a:r>
            <a:endParaRPr lang="de-CH" sz="2400" dirty="0"/>
          </a:p>
        </p:txBody>
      </p:sp>
      <p:pic>
        <p:nvPicPr>
          <p:cNvPr id="88067" name="Picture 2"/>
          <p:cNvPicPr>
            <a:picLocks noChangeAspect="1" noChangeArrowheads="1"/>
          </p:cNvPicPr>
          <p:nvPr/>
        </p:nvPicPr>
        <p:blipFill>
          <a:blip r:embed="rId2"/>
          <a:srcRect/>
          <a:stretch>
            <a:fillRect/>
          </a:stretch>
        </p:blipFill>
        <p:spPr bwMode="auto">
          <a:xfrm>
            <a:off x="971550" y="981075"/>
            <a:ext cx="6913563" cy="5172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971550" y="6350"/>
            <a:ext cx="7543800" cy="1431925"/>
          </a:xfrm>
        </p:spPr>
        <p:txBody>
          <a:bodyPr/>
          <a:lstStyle/>
          <a:p>
            <a:pPr eaLnBrk="1" hangingPunct="1">
              <a:defRPr/>
            </a:pPr>
            <a:r>
              <a:rPr lang="de-CH" sz="2400" dirty="0" smtClean="0"/>
              <a:t>8.7. </a:t>
            </a:r>
            <a:r>
              <a:rPr lang="de-CH" sz="2400" dirty="0" err="1"/>
              <a:t>Baurekursverfahren</a:t>
            </a:r>
            <a:r>
              <a:rPr lang="de-CH" sz="2400" dirty="0"/>
              <a:t> Kanton Zürich</a:t>
            </a:r>
            <a:r>
              <a:rPr lang="de-CH" sz="3200" b="0" i="1" dirty="0" smtClean="0"/>
              <a:t>			</a:t>
            </a:r>
            <a:endParaRPr lang="de-DE" sz="4000" b="0" i="1" dirty="0" smtClean="0"/>
          </a:p>
        </p:txBody>
      </p:sp>
      <p:sp>
        <p:nvSpPr>
          <p:cNvPr id="110595" name="Rectangle 3"/>
          <p:cNvSpPr>
            <a:spLocks noGrp="1" noChangeArrowheads="1"/>
          </p:cNvSpPr>
          <p:nvPr>
            <p:ph type="body" idx="4294967295"/>
          </p:nvPr>
        </p:nvSpPr>
        <p:spPr/>
        <p:txBody>
          <a:bodyPr/>
          <a:lstStyle/>
          <a:p>
            <a:pPr marL="0" indent="0" eaLnBrk="1" fontAlgn="ctr" hangingPunct="1">
              <a:lnSpc>
                <a:spcPct val="80000"/>
              </a:lnSpc>
              <a:buFont typeface="Wingdings" pitchFamily="2" charset="2"/>
              <a:buNone/>
              <a:defRPr/>
            </a:pPr>
            <a:r>
              <a:rPr lang="de-CH" sz="2400" dirty="0" smtClean="0"/>
              <a:t> </a:t>
            </a:r>
            <a:endParaRPr lang="de-CH" sz="2400" dirty="0"/>
          </a:p>
        </p:txBody>
      </p:sp>
      <p:pic>
        <p:nvPicPr>
          <p:cNvPr id="89091" name="Picture 2"/>
          <p:cNvPicPr>
            <a:picLocks noChangeAspect="1" noChangeArrowheads="1"/>
          </p:cNvPicPr>
          <p:nvPr/>
        </p:nvPicPr>
        <p:blipFill>
          <a:blip r:embed="rId2"/>
          <a:srcRect/>
          <a:stretch>
            <a:fillRect/>
          </a:stretch>
        </p:blipFill>
        <p:spPr bwMode="auto">
          <a:xfrm>
            <a:off x="971550" y="1052513"/>
            <a:ext cx="4640263" cy="558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971550" y="260350"/>
            <a:ext cx="7543800" cy="1431925"/>
          </a:xfrm>
        </p:spPr>
        <p:txBody>
          <a:bodyPr/>
          <a:lstStyle/>
          <a:p>
            <a:pPr eaLnBrk="1" hangingPunct="1">
              <a:defRPr/>
            </a:pPr>
            <a:r>
              <a:rPr lang="de-CH" sz="2400" dirty="0" smtClean="0"/>
              <a:t>8.7. </a:t>
            </a:r>
            <a:r>
              <a:rPr lang="de-CH" sz="2400" dirty="0" err="1"/>
              <a:t>Baurekursverfahren</a:t>
            </a:r>
            <a:r>
              <a:rPr lang="de-CH" sz="2400" dirty="0"/>
              <a:t> Kanton Zürich</a:t>
            </a:r>
            <a:r>
              <a:rPr lang="de-CH" sz="3200" b="0" i="1" dirty="0" smtClean="0"/>
              <a:t>			</a:t>
            </a:r>
            <a:endParaRPr lang="de-DE" sz="4000" b="0" i="1" dirty="0" smtClean="0"/>
          </a:p>
        </p:txBody>
      </p:sp>
      <p:sp>
        <p:nvSpPr>
          <p:cNvPr id="110595" name="Rectangle 3"/>
          <p:cNvSpPr>
            <a:spLocks noGrp="1" noChangeArrowheads="1"/>
          </p:cNvSpPr>
          <p:nvPr>
            <p:ph type="body" idx="4294967295"/>
          </p:nvPr>
        </p:nvSpPr>
        <p:spPr/>
        <p:txBody>
          <a:bodyPr/>
          <a:lstStyle/>
          <a:p>
            <a:pPr marL="0" indent="0" eaLnBrk="1" fontAlgn="ctr" hangingPunct="1">
              <a:lnSpc>
                <a:spcPct val="80000"/>
              </a:lnSpc>
              <a:buFont typeface="Wingdings" pitchFamily="2" charset="2"/>
              <a:buNone/>
              <a:defRPr/>
            </a:pPr>
            <a:r>
              <a:rPr lang="de-CH" sz="2400" dirty="0" smtClean="0"/>
              <a:t>Wichtig:</a:t>
            </a:r>
          </a:p>
          <a:p>
            <a:pPr marL="0" indent="0" eaLnBrk="1" fontAlgn="ctr" hangingPunct="1">
              <a:lnSpc>
                <a:spcPct val="80000"/>
              </a:lnSpc>
              <a:buFont typeface="Wingdings" pitchFamily="2" charset="2"/>
              <a:buNone/>
              <a:defRPr/>
            </a:pPr>
            <a:endParaRPr lang="de-CH" sz="2400" dirty="0"/>
          </a:p>
          <a:p>
            <a:pPr marL="0" indent="0" eaLnBrk="1" fontAlgn="ctr" hangingPunct="1">
              <a:lnSpc>
                <a:spcPct val="80000"/>
              </a:lnSpc>
              <a:buFont typeface="Wingdings" pitchFamily="2" charset="2"/>
              <a:buNone/>
              <a:defRPr/>
            </a:pPr>
            <a:r>
              <a:rPr lang="de-CH" sz="2400" dirty="0" smtClean="0"/>
              <a:t>Zum Rekurs ist nur legitimiert, wer die Zustellung des baurechtlichen Entscheides innerhalb der 20-tägigen Auflagefrist verlangt hat! </a:t>
            </a:r>
          </a:p>
          <a:p>
            <a:pPr marL="0" indent="0" eaLnBrk="1" fontAlgn="ctr" hangingPunct="1">
              <a:lnSpc>
                <a:spcPct val="80000"/>
              </a:lnSpc>
              <a:buFont typeface="Wingdings" pitchFamily="2" charset="2"/>
              <a:buNone/>
              <a:defRPr/>
            </a:pPr>
            <a:endParaRPr lang="de-CH" sz="2400" dirty="0" smtClean="0"/>
          </a:p>
          <a:p>
            <a:pPr marL="0" indent="0" eaLnBrk="1" fontAlgn="ctr" hangingPunct="1">
              <a:lnSpc>
                <a:spcPct val="80000"/>
              </a:lnSpc>
              <a:buFont typeface="Wingdings" pitchFamily="2" charset="2"/>
              <a:buNone/>
              <a:defRPr/>
            </a:pPr>
            <a:r>
              <a:rPr lang="de-CH" sz="2400" dirty="0" smtClean="0"/>
              <a:t>Der Baugesuchsteller kann einen Rekurs einreichen, wenn sein Baugesuch abgelehnt wird</a:t>
            </a:r>
          </a:p>
          <a:p>
            <a:pPr marL="0" indent="0" eaLnBrk="1" fontAlgn="ctr" hangingPunct="1">
              <a:lnSpc>
                <a:spcPct val="80000"/>
              </a:lnSpc>
              <a:buFont typeface="Wingdings" pitchFamily="2" charset="2"/>
              <a:buNone/>
              <a:defRPr/>
            </a:pPr>
            <a:endParaRPr lang="de-CH" sz="2400" dirty="0"/>
          </a:p>
          <a:p>
            <a:pPr marL="0" indent="0" eaLnBrk="1" fontAlgn="ctr" hangingPunct="1">
              <a:lnSpc>
                <a:spcPct val="80000"/>
              </a:lnSpc>
              <a:buFont typeface="Wingdings" pitchFamily="2" charset="2"/>
              <a:buNone/>
              <a:defRPr/>
            </a:pPr>
            <a:r>
              <a:rPr lang="de-CH" sz="2400" dirty="0" smtClean="0"/>
              <a:t>Wer den Prozess verliert, trägt die Kosten und hat dem Gegner eine Parteientschädigung zu bezahlen (Anwaltskosten). </a:t>
            </a:r>
            <a:endParaRPr lang="de-CH" sz="24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lstStyle/>
          <a:p>
            <a:pPr eaLnBrk="1" hangingPunct="1">
              <a:defRPr/>
            </a:pPr>
            <a:r>
              <a:rPr lang="de-CH" sz="2400" dirty="0" smtClean="0"/>
              <a:t>8.8. </a:t>
            </a:r>
            <a:r>
              <a:rPr lang="de-CH" sz="2400" dirty="0"/>
              <a:t>Antennen ausserhalb der  Bauzone</a:t>
            </a:r>
            <a:r>
              <a:rPr lang="de-CH" sz="3200" b="0" i="1" dirty="0" smtClean="0"/>
              <a:t>			</a:t>
            </a:r>
            <a:endParaRPr lang="de-DE" sz="4000" b="0" i="1" dirty="0" smtClean="0"/>
          </a:p>
        </p:txBody>
      </p:sp>
      <p:sp>
        <p:nvSpPr>
          <p:cNvPr id="110595" name="Rectangle 3"/>
          <p:cNvSpPr>
            <a:spLocks noGrp="1" noChangeArrowheads="1"/>
          </p:cNvSpPr>
          <p:nvPr>
            <p:ph type="body" idx="4294967295"/>
          </p:nvPr>
        </p:nvSpPr>
        <p:spPr>
          <a:xfrm>
            <a:off x="971550" y="2133600"/>
            <a:ext cx="7543800" cy="4114800"/>
          </a:xfrm>
        </p:spPr>
        <p:txBody>
          <a:bodyPr/>
          <a:lstStyle/>
          <a:p>
            <a:pPr marL="0" indent="0">
              <a:buFont typeface="Wingdings" pitchFamily="2" charset="2"/>
              <a:buNone/>
              <a:defRPr/>
            </a:pPr>
            <a:r>
              <a:rPr lang="de-CH" sz="2000" b="1" dirty="0"/>
              <a:t>Art. </a:t>
            </a:r>
            <a:r>
              <a:rPr lang="de-CH" sz="2000" b="1" dirty="0" smtClean="0"/>
              <a:t>16</a:t>
            </a:r>
            <a:r>
              <a:rPr lang="de-CH" sz="2000" i="1" dirty="0" smtClean="0"/>
              <a:t>a</a:t>
            </a:r>
            <a:r>
              <a:rPr lang="de-CH" sz="2000" dirty="0" smtClean="0"/>
              <a:t> </a:t>
            </a:r>
            <a:r>
              <a:rPr lang="de-CH" sz="2000" dirty="0"/>
              <a:t>Zonenkonforme Bauten und Anlagen in der </a:t>
            </a:r>
            <a:r>
              <a:rPr lang="de-CH" sz="2000" dirty="0" smtClean="0"/>
              <a:t>Landwirtschaftszone</a:t>
            </a:r>
          </a:p>
          <a:p>
            <a:pPr marL="0" indent="0">
              <a:buFont typeface="Wingdings" pitchFamily="2" charset="2"/>
              <a:buNone/>
              <a:defRPr/>
            </a:pPr>
            <a:endParaRPr lang="de-CH" sz="2000" dirty="0"/>
          </a:p>
          <a:p>
            <a:pPr marL="0" indent="0">
              <a:buFont typeface="Wingdings" pitchFamily="2" charset="2"/>
              <a:buNone/>
              <a:defRPr/>
            </a:pPr>
            <a:r>
              <a:rPr lang="de-CH" sz="2000" dirty="0"/>
              <a:t>1 Zonenkonform sind Bauten und Anlagen, die zur landwirtschaftlichen </a:t>
            </a:r>
            <a:r>
              <a:rPr lang="de-CH" sz="2000" dirty="0" smtClean="0"/>
              <a:t>Bewirtschaftung oder </a:t>
            </a:r>
            <a:r>
              <a:rPr lang="de-CH" sz="2000" dirty="0"/>
              <a:t>für den produzierenden Gartenbau nötig sind. Vorbehalten bleibt </a:t>
            </a:r>
            <a:r>
              <a:rPr lang="de-CH" sz="2000" dirty="0" smtClean="0"/>
              <a:t>eine engere </a:t>
            </a:r>
            <a:r>
              <a:rPr lang="de-CH" sz="2000" dirty="0"/>
              <a:t>Umschreibung der Zonenkonformität im Rahmen von Artikel 16 Absatz 3</a:t>
            </a:r>
            <a:r>
              <a:rPr lang="de-CH" sz="2000" dirty="0" smtClean="0"/>
              <a:t>.</a:t>
            </a:r>
          </a:p>
          <a:p>
            <a:pPr marL="0" indent="0">
              <a:buFont typeface="Wingdings" pitchFamily="2" charset="2"/>
              <a:buNone/>
              <a:defRPr/>
            </a:pPr>
            <a:endParaRPr lang="de-CH" sz="2000" dirty="0"/>
          </a:p>
          <a:p>
            <a:pPr marL="0" indent="0">
              <a:buFont typeface="Wingdings" pitchFamily="2" charset="2"/>
              <a:buNone/>
              <a:defRPr/>
            </a:pPr>
            <a:endParaRPr lang="de-CH" sz="2000" b="1" i="1" dirty="0">
              <a:solidFill>
                <a:srgbClr val="FFFF00"/>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lstStyle/>
          <a:p>
            <a:pPr eaLnBrk="1" hangingPunct="1">
              <a:defRPr/>
            </a:pPr>
            <a:r>
              <a:rPr lang="de-CH" sz="2400" dirty="0" smtClean="0"/>
              <a:t>8.8. </a:t>
            </a:r>
            <a:r>
              <a:rPr lang="de-CH" sz="2400" dirty="0"/>
              <a:t>Antennen ausserhalb der  Bauzone</a:t>
            </a:r>
            <a:r>
              <a:rPr lang="de-CH" sz="3200" b="0" i="1" dirty="0" smtClean="0"/>
              <a:t>			</a:t>
            </a:r>
            <a:endParaRPr lang="de-DE" sz="4000" b="0" i="1" dirty="0" smtClean="0"/>
          </a:p>
        </p:txBody>
      </p:sp>
      <p:sp>
        <p:nvSpPr>
          <p:cNvPr id="110595" name="Rectangle 3"/>
          <p:cNvSpPr>
            <a:spLocks noGrp="1" noChangeArrowheads="1"/>
          </p:cNvSpPr>
          <p:nvPr>
            <p:ph type="body" idx="4294967295"/>
          </p:nvPr>
        </p:nvSpPr>
        <p:spPr>
          <a:xfrm>
            <a:off x="1042988" y="1484313"/>
            <a:ext cx="7543800" cy="4114800"/>
          </a:xfrm>
        </p:spPr>
        <p:txBody>
          <a:bodyPr/>
          <a:lstStyle/>
          <a:p>
            <a:pPr marL="0" indent="0" eaLnBrk="1" fontAlgn="ctr" hangingPunct="1">
              <a:lnSpc>
                <a:spcPct val="80000"/>
              </a:lnSpc>
              <a:buFont typeface="Wingdings" pitchFamily="2" charset="2"/>
              <a:buNone/>
            </a:pPr>
            <a:r>
              <a:rPr lang="de-CH" sz="2400" smtClean="0"/>
              <a:t>Grundsatz: das eigenössische Raumplanungsgesetz sieht eine </a:t>
            </a:r>
            <a:r>
              <a:rPr lang="de-CH" sz="2400" b="1" smtClean="0"/>
              <a:t>strikte Trennung</a:t>
            </a:r>
            <a:r>
              <a:rPr lang="de-CH" sz="2400" smtClean="0"/>
              <a:t> zwischen Baugebiet und Nichtbaugebiet vor. Bestehende Häuser mit Alleinlage (und Antennenbewilligung) sind deshalb aus Amateursicht mit Gold nicht aufzuwiegen!</a:t>
            </a:r>
            <a:endParaRPr lang="de-DE" sz="2400" smtClean="0"/>
          </a:p>
          <a:p>
            <a:pPr marL="0" indent="0" eaLnBrk="1" fontAlgn="ctr" hangingPunct="1">
              <a:lnSpc>
                <a:spcPct val="80000"/>
              </a:lnSpc>
              <a:buFont typeface="Wingdings" pitchFamily="2" charset="2"/>
              <a:buNone/>
            </a:pPr>
            <a:endParaRPr lang="de-DE" sz="2400" smtClean="0"/>
          </a:p>
          <a:p>
            <a:pPr marL="0" indent="0" eaLnBrk="1" fontAlgn="ctr" hangingPunct="1">
              <a:lnSpc>
                <a:spcPct val="80000"/>
              </a:lnSpc>
            </a:pPr>
            <a:r>
              <a:rPr lang="de-DE" sz="2400" smtClean="0"/>
              <a:t>Ausserhalb der Bauzonen herrscht deshalb grundsätzlich ein Bauverbot!</a:t>
            </a:r>
          </a:p>
          <a:p>
            <a:pPr marL="0" indent="0" eaLnBrk="1" fontAlgn="ctr" hangingPunct="1">
              <a:lnSpc>
                <a:spcPct val="80000"/>
              </a:lnSpc>
            </a:pPr>
            <a:endParaRPr lang="de-DE" sz="2000" b="1" i="1" smtClean="0">
              <a:solidFill>
                <a:srgbClr val="FFFF00"/>
              </a:solidFill>
            </a:endParaRPr>
          </a:p>
          <a:p>
            <a:pPr marL="0" indent="0" eaLnBrk="1" fontAlgn="ctr" hangingPunct="1">
              <a:lnSpc>
                <a:spcPct val="80000"/>
              </a:lnSpc>
            </a:pPr>
            <a:r>
              <a:rPr lang="de-DE" sz="2000" b="1" i="1" smtClean="0">
                <a:solidFill>
                  <a:srgbClr val="FFFF00"/>
                </a:solidFill>
              </a:rPr>
              <a:t>Bauen  ausserhalb von Bauzonen ist nur zulässig, wenn  eine entsprechende Ausnahmebewilligung erteilt wird. Auf diese besteht kein Rechtsanspruch !</a:t>
            </a:r>
            <a:br>
              <a:rPr lang="de-DE" sz="2000" b="1" i="1" smtClean="0">
                <a:solidFill>
                  <a:srgbClr val="FFFF00"/>
                </a:solidFill>
              </a:rPr>
            </a:br>
            <a:endParaRPr lang="de-DE" sz="2000" b="1" i="1" smtClean="0">
              <a:solidFill>
                <a:srgbClr val="FFFF00"/>
              </a:solidFill>
            </a:endParaRPr>
          </a:p>
          <a:p>
            <a:pPr marL="0" indent="0" eaLnBrk="1" fontAlgn="ctr" hangingPunct="1">
              <a:lnSpc>
                <a:spcPct val="80000"/>
              </a:lnSpc>
            </a:pPr>
            <a:r>
              <a:rPr lang="de-DE" sz="2000" b="1" i="1" smtClean="0">
                <a:solidFill>
                  <a:srgbClr val="FFFF00"/>
                </a:solidFill>
              </a:rPr>
              <a:t>Dieser Grundsatz wird von den kantonalen Behörden unverhältnismässig stur durchgesetzt, wunderbare Spielwiese für Bürokraten, es wird monatelang über Finessen  geistig onaniert…</a:t>
            </a:r>
            <a:endParaRPr lang="de-CH" sz="2000" b="1" i="1" smtClean="0">
              <a:solidFill>
                <a:srgbClr val="FFFF00"/>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lstStyle/>
          <a:p>
            <a:pPr eaLnBrk="1" hangingPunct="1">
              <a:defRPr/>
            </a:pPr>
            <a:r>
              <a:rPr lang="de-CH" sz="2400" dirty="0" smtClean="0"/>
              <a:t>8.8. </a:t>
            </a:r>
            <a:r>
              <a:rPr lang="de-CH" sz="2400" dirty="0"/>
              <a:t>Antennen ausserhalb der  Bauzone</a:t>
            </a:r>
            <a:r>
              <a:rPr lang="de-CH" sz="3200" b="0" i="1" dirty="0" smtClean="0"/>
              <a:t>			</a:t>
            </a:r>
            <a:endParaRPr lang="de-DE" sz="4000" b="0" i="1" dirty="0" smtClean="0"/>
          </a:p>
        </p:txBody>
      </p:sp>
      <p:sp>
        <p:nvSpPr>
          <p:cNvPr id="110595" name="Rectangle 3"/>
          <p:cNvSpPr>
            <a:spLocks noGrp="1" noChangeArrowheads="1"/>
          </p:cNvSpPr>
          <p:nvPr>
            <p:ph type="body" idx="4294967295"/>
          </p:nvPr>
        </p:nvSpPr>
        <p:spPr>
          <a:xfrm>
            <a:off x="1042988" y="1484313"/>
            <a:ext cx="7543800" cy="4114800"/>
          </a:xfrm>
        </p:spPr>
        <p:txBody>
          <a:bodyPr/>
          <a:lstStyle/>
          <a:p>
            <a:pPr marL="0" indent="0" eaLnBrk="1" fontAlgn="ctr" hangingPunct="1">
              <a:lnSpc>
                <a:spcPct val="80000"/>
              </a:lnSpc>
              <a:buFont typeface="Wingdings" pitchFamily="2" charset="2"/>
              <a:buNone/>
              <a:defRPr/>
            </a:pPr>
            <a:r>
              <a:rPr lang="de-CH" sz="2000" dirty="0"/>
              <a:t>Art. </a:t>
            </a:r>
            <a:r>
              <a:rPr lang="de-CH" sz="2000" dirty="0" smtClean="0"/>
              <a:t>24 RPG </a:t>
            </a:r>
          </a:p>
          <a:p>
            <a:pPr marL="0" indent="0" eaLnBrk="1" fontAlgn="ctr" hangingPunct="1">
              <a:lnSpc>
                <a:spcPct val="80000"/>
              </a:lnSpc>
              <a:buFont typeface="Wingdings" pitchFamily="2" charset="2"/>
              <a:buNone/>
              <a:defRPr/>
            </a:pPr>
            <a:r>
              <a:rPr lang="de-CH" sz="2000" dirty="0" smtClean="0"/>
              <a:t>Ausnahmen </a:t>
            </a:r>
            <a:r>
              <a:rPr lang="de-CH" sz="2000" dirty="0"/>
              <a:t>für Bauten und Anlagen ausserhalb der </a:t>
            </a:r>
            <a:r>
              <a:rPr lang="de-CH" sz="2000" dirty="0" smtClean="0"/>
              <a:t>Bauzonen</a:t>
            </a:r>
          </a:p>
          <a:p>
            <a:pPr marL="0" indent="0" eaLnBrk="1" fontAlgn="ctr" hangingPunct="1">
              <a:lnSpc>
                <a:spcPct val="80000"/>
              </a:lnSpc>
              <a:buFont typeface="Wingdings" pitchFamily="2" charset="2"/>
              <a:buNone/>
              <a:defRPr/>
            </a:pPr>
            <a:endParaRPr lang="de-CH" sz="2000" dirty="0"/>
          </a:p>
          <a:p>
            <a:pPr marL="0" indent="0" eaLnBrk="1" fontAlgn="ctr" hangingPunct="1">
              <a:lnSpc>
                <a:spcPct val="80000"/>
              </a:lnSpc>
              <a:buFont typeface="Wingdings" pitchFamily="2" charset="2"/>
              <a:buNone/>
              <a:defRPr/>
            </a:pPr>
            <a:r>
              <a:rPr lang="de-CH" sz="2000" dirty="0"/>
              <a:t>Abweichend von Artikel 22 Absatz 2 Buchstabe a können Bewilligungen erteilt werden</a:t>
            </a:r>
            <a:r>
              <a:rPr lang="de-CH" sz="2000" dirty="0" smtClean="0"/>
              <a:t>, Bauten </a:t>
            </a:r>
            <a:r>
              <a:rPr lang="de-CH" sz="2000" dirty="0"/>
              <a:t>und Anlagen zu errichten oder ihren Zweck zu ändern, wenn</a:t>
            </a:r>
            <a:r>
              <a:rPr lang="de-CH" sz="2000" dirty="0" smtClean="0"/>
              <a:t>:</a:t>
            </a:r>
          </a:p>
          <a:p>
            <a:pPr marL="0" indent="0" eaLnBrk="1" fontAlgn="ctr" hangingPunct="1">
              <a:lnSpc>
                <a:spcPct val="80000"/>
              </a:lnSpc>
              <a:buFont typeface="Wingdings" pitchFamily="2" charset="2"/>
              <a:buNone/>
              <a:defRPr/>
            </a:pPr>
            <a:endParaRPr lang="de-CH" sz="2000" dirty="0"/>
          </a:p>
          <a:p>
            <a:pPr marL="0" indent="0" eaLnBrk="1" fontAlgn="ctr" hangingPunct="1">
              <a:lnSpc>
                <a:spcPct val="80000"/>
              </a:lnSpc>
              <a:buFont typeface="Wingdings" pitchFamily="2" charset="2"/>
              <a:buNone/>
              <a:defRPr/>
            </a:pPr>
            <a:r>
              <a:rPr lang="de-CH" sz="2000" dirty="0"/>
              <a:t>a. der Zweck der Bauten und Anlagen einen Standort ausserhalb der </a:t>
            </a:r>
            <a:r>
              <a:rPr lang="de-CH" sz="2000" dirty="0" smtClean="0"/>
              <a:t>Bauzonen erfordert</a:t>
            </a:r>
            <a:r>
              <a:rPr lang="de-CH" sz="2000" dirty="0"/>
              <a:t>; und</a:t>
            </a:r>
          </a:p>
          <a:p>
            <a:pPr marL="0" indent="0" eaLnBrk="1" fontAlgn="ctr" hangingPunct="1">
              <a:lnSpc>
                <a:spcPct val="80000"/>
              </a:lnSpc>
              <a:buFont typeface="Wingdings" pitchFamily="2" charset="2"/>
              <a:buNone/>
              <a:defRPr/>
            </a:pPr>
            <a:r>
              <a:rPr lang="de-CH" sz="2000" dirty="0"/>
              <a:t>b. keine überwiegenden Interessen entgegenstehen</a:t>
            </a:r>
            <a:r>
              <a:rPr lang="de-CH" sz="2000" dirty="0" smtClean="0"/>
              <a:t>.</a:t>
            </a:r>
          </a:p>
          <a:p>
            <a:pPr marL="0" indent="0" eaLnBrk="1" fontAlgn="ctr" hangingPunct="1">
              <a:lnSpc>
                <a:spcPct val="80000"/>
              </a:lnSpc>
              <a:buFont typeface="Wingdings" pitchFamily="2" charset="2"/>
              <a:buNone/>
              <a:defRPr/>
            </a:pPr>
            <a:endParaRPr lang="de-CH" sz="2000" dirty="0"/>
          </a:p>
          <a:p>
            <a:pPr marL="0" indent="0" eaLnBrk="1" fontAlgn="ctr" hangingPunct="1">
              <a:lnSpc>
                <a:spcPct val="80000"/>
              </a:lnSpc>
              <a:buFont typeface="Wingdings" pitchFamily="2" charset="2"/>
              <a:buNone/>
              <a:defRPr/>
            </a:pPr>
            <a:r>
              <a:rPr lang="de-CH" sz="2000" b="1" dirty="0" smtClean="0"/>
              <a:t>Bei solchen Baugesuchen ist immer eine Standortbegründung einzureichen!!!</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1042988" y="333375"/>
            <a:ext cx="7543800" cy="1431925"/>
          </a:xfrm>
        </p:spPr>
        <p:txBody>
          <a:bodyPr/>
          <a:lstStyle/>
          <a:p>
            <a:pPr eaLnBrk="1" hangingPunct="1">
              <a:defRPr/>
            </a:pPr>
            <a:r>
              <a:rPr lang="de-CH" sz="2400" dirty="0" smtClean="0"/>
              <a:t>8.8. </a:t>
            </a:r>
            <a:r>
              <a:rPr lang="de-CH" sz="2400" dirty="0"/>
              <a:t>Antennen ausserhalb der  Bauzone</a:t>
            </a:r>
            <a:r>
              <a:rPr lang="de-CH" sz="3200" b="0" i="1" dirty="0" smtClean="0"/>
              <a:t>			</a:t>
            </a:r>
            <a:endParaRPr lang="de-DE" sz="4000" b="0" i="1" dirty="0" smtClean="0"/>
          </a:p>
        </p:txBody>
      </p:sp>
      <p:sp>
        <p:nvSpPr>
          <p:cNvPr id="110595" name="Rectangle 3"/>
          <p:cNvSpPr>
            <a:spLocks noGrp="1" noChangeArrowheads="1"/>
          </p:cNvSpPr>
          <p:nvPr>
            <p:ph type="body" idx="4294967295"/>
          </p:nvPr>
        </p:nvSpPr>
        <p:spPr/>
        <p:txBody>
          <a:bodyPr/>
          <a:lstStyle/>
          <a:p>
            <a:pPr marL="0" indent="0" eaLnBrk="1" fontAlgn="ctr" hangingPunct="1">
              <a:lnSpc>
                <a:spcPct val="80000"/>
              </a:lnSpc>
              <a:buFont typeface="Wingdings" pitchFamily="2" charset="2"/>
              <a:buNone/>
            </a:pPr>
            <a:r>
              <a:rPr lang="de-CH" sz="2400" smtClean="0"/>
              <a:t>Keine Regel ohne Ausnahme:</a:t>
            </a:r>
            <a:br>
              <a:rPr lang="de-CH" sz="2400" smtClean="0"/>
            </a:br>
            <a:endParaRPr lang="de-CH" sz="2400" smtClean="0"/>
          </a:p>
          <a:p>
            <a:pPr marL="0" indent="0" eaLnBrk="1" fontAlgn="ctr" hangingPunct="1">
              <a:lnSpc>
                <a:spcPct val="80000"/>
              </a:lnSpc>
            </a:pPr>
            <a:r>
              <a:rPr lang="de-DE" sz="2400" smtClean="0"/>
              <a:t>Landwirtschaftliche Gebäude und Anlagen</a:t>
            </a:r>
          </a:p>
          <a:p>
            <a:pPr marL="0" indent="0" eaLnBrk="1" fontAlgn="ctr" hangingPunct="1">
              <a:lnSpc>
                <a:spcPct val="80000"/>
              </a:lnSpc>
            </a:pPr>
            <a:endParaRPr lang="de-DE" sz="2000" b="1" i="1" smtClean="0">
              <a:solidFill>
                <a:srgbClr val="FFFF00"/>
              </a:solidFill>
            </a:endParaRPr>
          </a:p>
          <a:p>
            <a:pPr marL="0" indent="0" eaLnBrk="1" fontAlgn="ctr" hangingPunct="1">
              <a:lnSpc>
                <a:spcPct val="80000"/>
              </a:lnSpc>
            </a:pPr>
            <a:r>
              <a:rPr lang="de-DE" sz="2400" smtClean="0"/>
              <a:t>Standortgebundene  Bauten: </a:t>
            </a:r>
            <a:br>
              <a:rPr lang="de-DE" sz="2400" smtClean="0"/>
            </a:br>
            <a:endParaRPr lang="de-DE" sz="2400" smtClean="0"/>
          </a:p>
          <a:p>
            <a:pPr marL="0" indent="0" eaLnBrk="1" fontAlgn="ctr" hangingPunct="1">
              <a:lnSpc>
                <a:spcPct val="80000"/>
              </a:lnSpc>
              <a:buFont typeface="Wingdings" pitchFamily="2" charset="2"/>
              <a:buNone/>
            </a:pPr>
            <a:r>
              <a:rPr lang="de-CH" sz="2400" smtClean="0">
                <a:solidFill>
                  <a:srgbClr val="FFFF00"/>
                </a:solidFill>
              </a:rPr>
              <a:t>positive Standortgebundenheit: </a:t>
            </a:r>
            <a:r>
              <a:rPr lang="de-CH" sz="2400" smtClean="0"/>
              <a:t>Anlage ist auf Standort ausserhalb der Bauzone aus technischen oder betrieblichen Gründen angewiesen</a:t>
            </a:r>
          </a:p>
          <a:p>
            <a:pPr marL="0" indent="0" eaLnBrk="1" fontAlgn="ctr" hangingPunct="1">
              <a:lnSpc>
                <a:spcPct val="80000"/>
              </a:lnSpc>
              <a:buFont typeface="Wingdings" pitchFamily="2" charset="2"/>
              <a:buNone/>
            </a:pPr>
            <a:endParaRPr lang="de-CH" sz="2400" smtClean="0"/>
          </a:p>
          <a:p>
            <a:pPr marL="0" indent="0" eaLnBrk="1" fontAlgn="ctr" hangingPunct="1">
              <a:lnSpc>
                <a:spcPct val="80000"/>
              </a:lnSpc>
              <a:buFont typeface="Wingdings" pitchFamily="2" charset="2"/>
              <a:buNone/>
            </a:pPr>
            <a:r>
              <a:rPr lang="de-CH" sz="2400" smtClean="0">
                <a:solidFill>
                  <a:srgbClr val="FFFF00"/>
                </a:solidFill>
              </a:rPr>
              <a:t>Negative Standortgebundenheit: </a:t>
            </a:r>
            <a:r>
              <a:rPr lang="de-CH" sz="2400" smtClean="0"/>
              <a:t>Anlage kann an keinem anderen Standort erstellt werden</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1042988" y="188913"/>
            <a:ext cx="7543800" cy="1431925"/>
          </a:xfrm>
        </p:spPr>
        <p:txBody>
          <a:bodyPr/>
          <a:lstStyle/>
          <a:p>
            <a:pPr eaLnBrk="1" hangingPunct="1">
              <a:defRPr/>
            </a:pPr>
            <a:r>
              <a:rPr lang="de-CH" sz="2400" dirty="0" smtClean="0"/>
              <a:t>8.8. </a:t>
            </a:r>
            <a:r>
              <a:rPr lang="de-CH" sz="2400" dirty="0"/>
              <a:t>Antennen ausserhalb der  Bauzone</a:t>
            </a:r>
            <a:endParaRPr lang="de-DE" sz="2400" dirty="0"/>
          </a:p>
        </p:txBody>
      </p:sp>
      <p:sp>
        <p:nvSpPr>
          <p:cNvPr id="110595" name="Rectangle 3"/>
          <p:cNvSpPr>
            <a:spLocks noGrp="1" noChangeArrowheads="1"/>
          </p:cNvSpPr>
          <p:nvPr>
            <p:ph type="body" idx="4294967295"/>
          </p:nvPr>
        </p:nvSpPr>
        <p:spPr>
          <a:xfrm>
            <a:off x="1116013" y="1484313"/>
            <a:ext cx="7543800" cy="4114800"/>
          </a:xfrm>
        </p:spPr>
        <p:txBody>
          <a:bodyPr/>
          <a:lstStyle/>
          <a:p>
            <a:pPr marL="0" indent="0" eaLnBrk="1" fontAlgn="ctr" hangingPunct="1">
              <a:lnSpc>
                <a:spcPct val="80000"/>
              </a:lnSpc>
              <a:buClr>
                <a:srgbClr val="FFFFCC"/>
              </a:buClr>
              <a:buFont typeface="Wingdings" pitchFamily="2" charset="2"/>
              <a:buNone/>
              <a:defRPr/>
            </a:pPr>
            <a:r>
              <a:rPr lang="de-CH" sz="2400" dirty="0">
                <a:solidFill>
                  <a:srgbClr val="FFFFFF"/>
                </a:solidFill>
              </a:rPr>
              <a:t>Zur Erteilung derartiger Bewilligungen ist nicht die Gemeinde, sondern der Kanton zuständig (</a:t>
            </a:r>
            <a:r>
              <a:rPr lang="de-CH" sz="2400" dirty="0" err="1">
                <a:solidFill>
                  <a:srgbClr val="FFFFFF"/>
                </a:solidFill>
              </a:rPr>
              <a:t>kant</a:t>
            </a:r>
            <a:r>
              <a:rPr lang="de-CH" sz="2400" dirty="0">
                <a:solidFill>
                  <a:srgbClr val="FFFFFF"/>
                </a:solidFill>
              </a:rPr>
              <a:t>. Baudirektion, </a:t>
            </a:r>
            <a:r>
              <a:rPr lang="de-CH" sz="2400" dirty="0" err="1">
                <a:solidFill>
                  <a:srgbClr val="FFFFFF"/>
                </a:solidFill>
              </a:rPr>
              <a:t>kant</a:t>
            </a:r>
            <a:r>
              <a:rPr lang="de-CH" sz="2400" dirty="0">
                <a:solidFill>
                  <a:srgbClr val="FFFFFF"/>
                </a:solidFill>
              </a:rPr>
              <a:t>. Planungsämter</a:t>
            </a:r>
            <a:r>
              <a:rPr lang="de-CH" sz="2400" dirty="0" smtClean="0">
                <a:solidFill>
                  <a:srgbClr val="FFFFFF"/>
                </a:solidFill>
              </a:rPr>
              <a:t>)</a:t>
            </a:r>
          </a:p>
          <a:p>
            <a:pPr marL="0" indent="0" eaLnBrk="1" fontAlgn="ctr" hangingPunct="1">
              <a:lnSpc>
                <a:spcPct val="80000"/>
              </a:lnSpc>
              <a:buClr>
                <a:srgbClr val="FFFFCC"/>
              </a:buClr>
              <a:buFont typeface="Wingdings" pitchFamily="2" charset="2"/>
              <a:buNone/>
              <a:defRPr/>
            </a:pPr>
            <a:endParaRPr lang="de-CH" sz="2400" dirty="0">
              <a:solidFill>
                <a:srgbClr val="FFFFFF"/>
              </a:solidFill>
            </a:endParaRPr>
          </a:p>
          <a:p>
            <a:pPr marL="0" indent="0" eaLnBrk="1" fontAlgn="ctr" hangingPunct="1">
              <a:lnSpc>
                <a:spcPct val="80000"/>
              </a:lnSpc>
              <a:buFont typeface="Wingdings" pitchFamily="2" charset="2"/>
              <a:buNone/>
              <a:defRPr/>
            </a:pPr>
            <a:r>
              <a:rPr lang="de-CH" sz="2400" dirty="0" smtClean="0"/>
              <a:t>Die positive Standortgebundenheit kann sich auch aus dem </a:t>
            </a:r>
            <a:r>
              <a:rPr lang="de-CH" sz="2400" i="1" dirty="0" smtClean="0"/>
              <a:t>Wohnsitz</a:t>
            </a:r>
            <a:r>
              <a:rPr lang="de-CH" sz="2400" dirty="0" smtClean="0"/>
              <a:t> des Baugesuchstellers ergeben, wenn sich dieser ausserhalb der Bauzone befindet:</a:t>
            </a:r>
          </a:p>
          <a:p>
            <a:pPr marL="0" indent="0" eaLnBrk="1" fontAlgn="ctr" hangingPunct="1">
              <a:lnSpc>
                <a:spcPct val="80000"/>
              </a:lnSpc>
              <a:buFont typeface="Wingdings" pitchFamily="2" charset="2"/>
              <a:buNone/>
              <a:defRPr/>
            </a:pPr>
            <a:endParaRPr lang="de-CH" sz="2400" dirty="0"/>
          </a:p>
          <a:p>
            <a:pPr marL="0" indent="0" eaLnBrk="1" fontAlgn="ctr" hangingPunct="1">
              <a:lnSpc>
                <a:spcPct val="80000"/>
              </a:lnSpc>
              <a:buFont typeface="Wingdings" pitchFamily="2" charset="2"/>
              <a:buNone/>
              <a:defRPr/>
            </a:pPr>
            <a:r>
              <a:rPr lang="de-CH" sz="2400" dirty="0" smtClean="0"/>
              <a:t>«Antenne gehört zum Wesen des Wohnens und ist durch die Meinungsäusserungs- und Informations-freiheit geschützt»</a:t>
            </a:r>
          </a:p>
          <a:p>
            <a:pPr marL="0" indent="0" eaLnBrk="1" fontAlgn="ctr" hangingPunct="1">
              <a:lnSpc>
                <a:spcPct val="80000"/>
              </a:lnSpc>
              <a:buFont typeface="Wingdings" pitchFamily="2" charset="2"/>
              <a:buNone/>
              <a:defRPr/>
            </a:pPr>
            <a:endParaRPr lang="de-CH" sz="2400" dirty="0"/>
          </a:p>
          <a:p>
            <a:pPr marL="0" indent="0" eaLnBrk="1" fontAlgn="ctr" hangingPunct="1">
              <a:lnSpc>
                <a:spcPct val="80000"/>
              </a:lnSpc>
              <a:buFont typeface="Wingdings" pitchFamily="2" charset="2"/>
              <a:buNone/>
              <a:defRPr/>
            </a:pPr>
            <a:r>
              <a:rPr lang="de-CH" sz="2400" dirty="0" err="1" smtClean="0"/>
              <a:t>Kt</a:t>
            </a:r>
            <a:r>
              <a:rPr lang="de-CH" sz="2400" dirty="0" smtClean="0"/>
              <a:t>. Zürich: «7m-Regel», d.h. im Umkreis von 7m um das Wohnhaus geht die Behörde davon aus, dass die Einrichtung zum Wesen des Wohnens gehört</a:t>
            </a:r>
          </a:p>
          <a:p>
            <a:pPr marL="0" indent="0" eaLnBrk="1" fontAlgn="ctr" hangingPunct="1">
              <a:lnSpc>
                <a:spcPct val="80000"/>
              </a:lnSpc>
              <a:buFont typeface="Wingdings" pitchFamily="2" charset="2"/>
              <a:buNone/>
              <a:defRPr/>
            </a:pPr>
            <a:endParaRPr lang="de-CH" sz="24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971550" y="115888"/>
            <a:ext cx="7543800" cy="1431925"/>
          </a:xfrm>
        </p:spPr>
        <p:txBody>
          <a:bodyPr/>
          <a:lstStyle/>
          <a:p>
            <a:pPr eaLnBrk="1" hangingPunct="1">
              <a:defRPr/>
            </a:pPr>
            <a:r>
              <a:rPr lang="de-CH" sz="2400" dirty="0" smtClean="0"/>
              <a:t>8.8</a:t>
            </a:r>
            <a:r>
              <a:rPr lang="de-CH" sz="3200" b="0" i="1" dirty="0" smtClean="0"/>
              <a:t>. </a:t>
            </a:r>
            <a:r>
              <a:rPr lang="de-CH" sz="2400" dirty="0"/>
              <a:t>Antennen ausserhalb der  Bauzone</a:t>
            </a:r>
            <a:endParaRPr lang="de-DE" sz="2400" dirty="0"/>
          </a:p>
        </p:txBody>
      </p:sp>
      <p:sp>
        <p:nvSpPr>
          <p:cNvPr id="110595" name="Rectangle 3"/>
          <p:cNvSpPr>
            <a:spLocks noGrp="1" noChangeArrowheads="1"/>
          </p:cNvSpPr>
          <p:nvPr>
            <p:ph type="body" idx="4294967295"/>
          </p:nvPr>
        </p:nvSpPr>
        <p:spPr>
          <a:xfrm>
            <a:off x="1116013" y="1484313"/>
            <a:ext cx="7543800" cy="4114800"/>
          </a:xfrm>
        </p:spPr>
        <p:txBody>
          <a:bodyPr/>
          <a:lstStyle/>
          <a:p>
            <a:pPr marL="0" indent="0" eaLnBrk="1" fontAlgn="ctr" hangingPunct="1">
              <a:lnSpc>
                <a:spcPct val="80000"/>
              </a:lnSpc>
              <a:buFont typeface="Wingdings" pitchFamily="2" charset="2"/>
              <a:buNone/>
              <a:defRPr/>
            </a:pPr>
            <a:r>
              <a:rPr lang="de-CH" sz="2400" dirty="0" smtClean="0"/>
              <a:t>Argumente Standortgebundenheit</a:t>
            </a:r>
          </a:p>
          <a:p>
            <a:pPr marL="0" indent="0" eaLnBrk="1" fontAlgn="ctr" hangingPunct="1">
              <a:lnSpc>
                <a:spcPct val="80000"/>
              </a:lnSpc>
              <a:buFont typeface="Wingdings" pitchFamily="2" charset="2"/>
              <a:buNone/>
              <a:defRPr/>
            </a:pPr>
            <a:endParaRPr lang="de-CH" sz="2400" dirty="0"/>
          </a:p>
          <a:p>
            <a:pPr eaLnBrk="1" fontAlgn="ctr" hangingPunct="1">
              <a:lnSpc>
                <a:spcPct val="80000"/>
              </a:lnSpc>
              <a:defRPr/>
            </a:pPr>
            <a:r>
              <a:rPr lang="de-CH" sz="2400" dirty="0" smtClean="0"/>
              <a:t>Grundwasser verbessert Abstrahlungseigenschaften für Bodenwelle</a:t>
            </a:r>
            <a:br>
              <a:rPr lang="de-CH" sz="2400" dirty="0" smtClean="0"/>
            </a:br>
            <a:endParaRPr lang="de-CH" sz="2400" dirty="0" smtClean="0"/>
          </a:p>
          <a:p>
            <a:pPr eaLnBrk="1" fontAlgn="ctr" hangingPunct="1">
              <a:lnSpc>
                <a:spcPct val="80000"/>
              </a:lnSpc>
              <a:defRPr/>
            </a:pPr>
            <a:r>
              <a:rPr lang="de-CH" sz="2400" dirty="0" smtClean="0"/>
              <a:t>Höhenlage, frei von Hindernissen</a:t>
            </a:r>
          </a:p>
          <a:p>
            <a:pPr eaLnBrk="1" fontAlgn="ctr" hangingPunct="1">
              <a:lnSpc>
                <a:spcPct val="80000"/>
              </a:lnSpc>
              <a:defRPr/>
            </a:pPr>
            <a:endParaRPr lang="de-CH" sz="2400" dirty="0"/>
          </a:p>
          <a:p>
            <a:pPr eaLnBrk="1" fontAlgn="ctr" hangingPunct="1">
              <a:lnSpc>
                <a:spcPct val="80000"/>
              </a:lnSpc>
              <a:defRPr/>
            </a:pPr>
            <a:r>
              <a:rPr lang="de-CH" sz="2400" dirty="0" smtClean="0"/>
              <a:t>Vorhandene Infrastruktur und Erschliessung an diesem Ort</a:t>
            </a:r>
          </a:p>
          <a:p>
            <a:pPr eaLnBrk="1" fontAlgn="ctr" hangingPunct="1">
              <a:lnSpc>
                <a:spcPct val="80000"/>
              </a:lnSpc>
              <a:defRPr/>
            </a:pPr>
            <a:endParaRPr lang="de-CH" sz="2400" dirty="0"/>
          </a:p>
          <a:p>
            <a:pPr eaLnBrk="1" fontAlgn="ctr" hangingPunct="1">
              <a:lnSpc>
                <a:spcPct val="80000"/>
              </a:lnSpc>
              <a:defRPr/>
            </a:pPr>
            <a:r>
              <a:rPr lang="de-CH" sz="2400" dirty="0" smtClean="0"/>
              <a:t>Kein Noise aus der Nachbarschaft, ungestörter Empfang!</a:t>
            </a:r>
          </a:p>
          <a:p>
            <a:pPr eaLnBrk="1" fontAlgn="ctr" hangingPunct="1">
              <a:lnSpc>
                <a:spcPct val="80000"/>
              </a:lnSpc>
              <a:defRPr/>
            </a:pPr>
            <a:endParaRPr lang="de-CH" sz="2400" dirty="0"/>
          </a:p>
          <a:p>
            <a:pPr eaLnBrk="1" fontAlgn="ctr" hangingPunct="1">
              <a:lnSpc>
                <a:spcPct val="80000"/>
              </a:lnSpc>
              <a:defRPr/>
            </a:pPr>
            <a:r>
              <a:rPr lang="de-CH" sz="2400" dirty="0" smtClean="0"/>
              <a:t>Keine Einwirkungen auf Elektronik in der Umgebung</a:t>
            </a:r>
          </a:p>
          <a:p>
            <a:pPr eaLnBrk="1" fontAlgn="ctr" hangingPunct="1">
              <a:lnSpc>
                <a:spcPct val="80000"/>
              </a:lnSpc>
              <a:defRPr/>
            </a:pPr>
            <a:endParaRPr lang="de-CH" sz="2400" dirty="0" smtClean="0"/>
          </a:p>
          <a:p>
            <a:pPr eaLnBrk="1" fontAlgn="ctr" hangingPunct="1">
              <a:lnSpc>
                <a:spcPct val="80000"/>
              </a:lnSpc>
              <a:defRPr/>
            </a:pPr>
            <a:endParaRPr lang="de-CH"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42" name="Rectangle 10"/>
          <p:cNvSpPr>
            <a:spLocks noGrp="1" noChangeArrowheads="1"/>
          </p:cNvSpPr>
          <p:nvPr>
            <p:ph type="title" idx="4294967295"/>
          </p:nvPr>
        </p:nvSpPr>
        <p:spPr>
          <a:xfrm>
            <a:off x="1042988" y="115888"/>
            <a:ext cx="7543800" cy="1431925"/>
          </a:xfrm>
        </p:spPr>
        <p:txBody>
          <a:bodyPr/>
          <a:lstStyle/>
          <a:p>
            <a:pPr eaLnBrk="1" hangingPunct="1">
              <a:defRPr/>
            </a:pPr>
            <a:r>
              <a:rPr lang="de-DE" sz="2400" dirty="0" smtClean="0"/>
              <a:t>Antennen im Baurecht</a:t>
            </a:r>
          </a:p>
        </p:txBody>
      </p:sp>
      <p:sp>
        <p:nvSpPr>
          <p:cNvPr id="172035" name="Rectangle 3"/>
          <p:cNvSpPr>
            <a:spLocks noGrp="1" noChangeArrowheads="1"/>
          </p:cNvSpPr>
          <p:nvPr>
            <p:ph type="body" sz="half" idx="4294967295"/>
          </p:nvPr>
        </p:nvSpPr>
        <p:spPr>
          <a:xfrm>
            <a:off x="900113" y="1628775"/>
            <a:ext cx="7466012" cy="4114800"/>
          </a:xfrm>
        </p:spPr>
        <p:txBody>
          <a:bodyPr/>
          <a:lstStyle/>
          <a:p>
            <a:pPr marL="533400" indent="-533400" eaLnBrk="1" hangingPunct="1">
              <a:lnSpc>
                <a:spcPct val="90000"/>
              </a:lnSpc>
              <a:buFont typeface="Wingdings" pitchFamily="2" charset="2"/>
              <a:buAutoNum type="arabicPeriod"/>
              <a:defRPr/>
            </a:pPr>
            <a:r>
              <a:rPr lang="de-CH" sz="2000" dirty="0" smtClean="0"/>
              <a:t>Antennenprojekt – wie angehen?</a:t>
            </a:r>
          </a:p>
          <a:p>
            <a:pPr marL="533400" indent="-533400" eaLnBrk="1" hangingPunct="1">
              <a:lnSpc>
                <a:spcPct val="90000"/>
              </a:lnSpc>
              <a:buFont typeface="Wingdings" pitchFamily="2" charset="2"/>
              <a:buAutoNum type="arabicPeriod"/>
              <a:defRPr/>
            </a:pPr>
            <a:r>
              <a:rPr lang="de-CH" sz="2000" dirty="0" smtClean="0"/>
              <a:t>Verfassungsmässige Grundlagen</a:t>
            </a:r>
          </a:p>
          <a:p>
            <a:pPr marL="533400" indent="-533400" eaLnBrk="1" hangingPunct="1">
              <a:lnSpc>
                <a:spcPct val="90000"/>
              </a:lnSpc>
              <a:buFont typeface="Wingdings" pitchFamily="2" charset="2"/>
              <a:buAutoNum type="arabicPeriod"/>
              <a:defRPr/>
            </a:pPr>
            <a:r>
              <a:rPr lang="de-CH" sz="2000" dirty="0" smtClean="0"/>
              <a:t>Das Eigentum </a:t>
            </a:r>
          </a:p>
          <a:p>
            <a:pPr marL="533400" indent="-533400" eaLnBrk="1" hangingPunct="1">
              <a:lnSpc>
                <a:spcPct val="90000"/>
              </a:lnSpc>
              <a:buFont typeface="Wingdings" pitchFamily="2" charset="2"/>
              <a:buAutoNum type="arabicPeriod"/>
              <a:defRPr/>
            </a:pPr>
            <a:r>
              <a:rPr lang="de-CH" sz="2000" dirty="0" smtClean="0"/>
              <a:t>Tricks und Kniffe…</a:t>
            </a:r>
          </a:p>
          <a:p>
            <a:pPr marL="533400" indent="-533400" eaLnBrk="1" hangingPunct="1">
              <a:lnSpc>
                <a:spcPct val="90000"/>
              </a:lnSpc>
              <a:buFont typeface="Wingdings" pitchFamily="2" charset="2"/>
              <a:buAutoNum type="arabicPeriod"/>
              <a:defRPr/>
            </a:pPr>
            <a:r>
              <a:rPr lang="de-CH" sz="2000" dirty="0" err="1" smtClean="0"/>
              <a:t>Argumentarium</a:t>
            </a:r>
            <a:endParaRPr lang="de-CH" sz="2000" dirty="0" smtClean="0"/>
          </a:p>
          <a:p>
            <a:pPr marL="533400" indent="-533400" eaLnBrk="1" hangingPunct="1">
              <a:lnSpc>
                <a:spcPct val="90000"/>
              </a:lnSpc>
              <a:buFont typeface="Wingdings" pitchFamily="2" charset="2"/>
              <a:buAutoNum type="arabicPeriod"/>
              <a:defRPr/>
            </a:pPr>
            <a:r>
              <a:rPr lang="de-CH" sz="2000" dirty="0" smtClean="0"/>
              <a:t>Privatrechtlicher Immissionsschutz</a:t>
            </a:r>
          </a:p>
          <a:p>
            <a:pPr marL="533400" indent="-533400" eaLnBrk="1" hangingPunct="1">
              <a:lnSpc>
                <a:spcPct val="90000"/>
              </a:lnSpc>
              <a:buFont typeface="Wingdings" pitchFamily="2" charset="2"/>
              <a:buAutoNum type="arabicPeriod"/>
              <a:defRPr/>
            </a:pPr>
            <a:r>
              <a:rPr lang="de-CH" sz="2000" dirty="0" smtClean="0"/>
              <a:t>Grundsatzentscheid: «Ochsentour» oder einfach bauen…</a:t>
            </a:r>
          </a:p>
          <a:p>
            <a:pPr marL="533400" indent="-533400" eaLnBrk="1" hangingPunct="1">
              <a:lnSpc>
                <a:spcPct val="90000"/>
              </a:lnSpc>
              <a:buFont typeface="Wingdings" pitchFamily="2" charset="2"/>
              <a:buAutoNum type="arabicPeriod"/>
              <a:defRPr/>
            </a:pPr>
            <a:r>
              <a:rPr lang="de-CH" sz="2000" dirty="0" smtClean="0"/>
              <a:t>Antennen im Baurecht</a:t>
            </a:r>
          </a:p>
        </p:txBody>
      </p:sp>
      <p:sp>
        <p:nvSpPr>
          <p:cNvPr id="23555" name="Text Box 5"/>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pic>
        <p:nvPicPr>
          <p:cNvPr id="172045" name="Noise.MPG.AVI">
            <a:hlinkClick r:id="" action="ppaction://media"/>
          </p:cNvPr>
          <p:cNvPicPr>
            <a:picLocks noGrp="1" noRot="1" noChangeAspect="1" noChangeArrowheads="1"/>
          </p:cNvPicPr>
          <p:nvPr>
            <p:ph sz="half" idx="4294967295"/>
            <a:videoFile r:link="rId1"/>
          </p:nvPr>
        </p:nvPicPr>
        <p:blipFill>
          <a:blip r:embed="rId3"/>
          <a:srcRect/>
          <a:stretch>
            <a:fillRect/>
          </a:stretch>
        </p:blipFill>
        <p:spPr>
          <a:xfrm>
            <a:off x="8243888" y="5129213"/>
            <a:ext cx="504825" cy="379412"/>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204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72045"/>
                                        </p:tgtEl>
                                      </p:cBhvr>
                                    </p:cmd>
                                  </p:childTnLst>
                                </p:cTn>
                              </p:par>
                            </p:childTnLst>
                          </p:cTn>
                        </p:par>
                      </p:childTnLst>
                    </p:cTn>
                  </p:par>
                </p:childTnLst>
              </p:cTn>
              <p:nextCondLst>
                <p:cond evt="onClick" delay="0">
                  <p:tgtEl>
                    <p:spTgt spid="172045"/>
                  </p:tgtEl>
                </p:cond>
              </p:nextCondLst>
            </p:seq>
            <p:video>
              <p:cMediaNode>
                <p:cTn id="7" fill="hold" display="0">
                  <p:stCondLst>
                    <p:cond delay="indefinite"/>
                  </p:stCondLst>
                  <p:endCondLst>
                    <p:cond evt="onNext" delay="0">
                      <p:tgtEl>
                        <p:sldTgt/>
                      </p:tgtEl>
                    </p:cond>
                    <p:cond evt="onPrev" delay="0">
                      <p:tgtEl>
                        <p:sldTgt/>
                      </p:tgtEl>
                    </p:cond>
                  </p:endCondLst>
                </p:cTn>
                <p:tgtEl>
                  <p:spTgt spid="172045"/>
                </p:tgtEl>
              </p:cMediaNode>
            </p:video>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1042988" y="188913"/>
            <a:ext cx="7543800" cy="1431925"/>
          </a:xfrm>
        </p:spPr>
        <p:txBody>
          <a:bodyPr/>
          <a:lstStyle/>
          <a:p>
            <a:pPr eaLnBrk="1" hangingPunct="1">
              <a:defRPr/>
            </a:pPr>
            <a:r>
              <a:rPr lang="de-CH" sz="2400" dirty="0" smtClean="0"/>
              <a:t>8.8. </a:t>
            </a:r>
            <a:r>
              <a:rPr lang="de-CH" sz="2400" dirty="0"/>
              <a:t>Antennen ausserhalb der  Bauzone</a:t>
            </a:r>
            <a:endParaRPr lang="de-DE" sz="2400" dirty="0"/>
          </a:p>
        </p:txBody>
      </p:sp>
      <p:sp>
        <p:nvSpPr>
          <p:cNvPr id="110595" name="Rectangle 3"/>
          <p:cNvSpPr>
            <a:spLocks noGrp="1" noChangeArrowheads="1"/>
          </p:cNvSpPr>
          <p:nvPr>
            <p:ph type="body" idx="4294967295"/>
          </p:nvPr>
        </p:nvSpPr>
        <p:spPr>
          <a:xfrm>
            <a:off x="1116013" y="1484313"/>
            <a:ext cx="7543800" cy="4114800"/>
          </a:xfrm>
        </p:spPr>
        <p:txBody>
          <a:bodyPr/>
          <a:lstStyle/>
          <a:p>
            <a:pPr marL="0" indent="0" eaLnBrk="1" fontAlgn="ctr" hangingPunct="1">
              <a:lnSpc>
                <a:spcPct val="80000"/>
              </a:lnSpc>
              <a:buFont typeface="Wingdings" pitchFamily="2" charset="2"/>
              <a:buNone/>
              <a:defRPr/>
            </a:pPr>
            <a:r>
              <a:rPr lang="de-CH" sz="2400" dirty="0"/>
              <a:t>Art. </a:t>
            </a:r>
            <a:r>
              <a:rPr lang="de-CH" sz="2400" dirty="0" smtClean="0"/>
              <a:t>24c RPG </a:t>
            </a:r>
            <a:r>
              <a:rPr lang="de-CH" sz="2400" dirty="0"/>
              <a:t>Bestehende zonenwidrige Bauten und Anlagen </a:t>
            </a:r>
            <a:r>
              <a:rPr lang="de-CH" sz="2400" dirty="0" smtClean="0"/>
              <a:t>ausserhalb der Bauzonen</a:t>
            </a:r>
          </a:p>
          <a:p>
            <a:pPr marL="0" indent="0" eaLnBrk="1" fontAlgn="ctr" hangingPunct="1">
              <a:lnSpc>
                <a:spcPct val="80000"/>
              </a:lnSpc>
              <a:buFont typeface="Wingdings" pitchFamily="2" charset="2"/>
              <a:buNone/>
              <a:defRPr/>
            </a:pPr>
            <a:endParaRPr lang="de-CH" sz="2400" dirty="0"/>
          </a:p>
          <a:p>
            <a:pPr marL="0" indent="0" eaLnBrk="1" fontAlgn="ctr" hangingPunct="1">
              <a:lnSpc>
                <a:spcPct val="80000"/>
              </a:lnSpc>
              <a:buFont typeface="Wingdings" pitchFamily="2" charset="2"/>
              <a:buNone/>
              <a:defRPr/>
            </a:pPr>
            <a:r>
              <a:rPr lang="de-CH" sz="2400" dirty="0"/>
              <a:t>1 Bestimmungsgemäss nutzbare Bauten und Anlagen ausserhalb der Bauzonen, </a:t>
            </a:r>
            <a:r>
              <a:rPr lang="de-CH" sz="2400" dirty="0" smtClean="0"/>
              <a:t>die nicht </a:t>
            </a:r>
            <a:r>
              <a:rPr lang="de-CH" sz="2400" dirty="0"/>
              <a:t>mehr zonenkonform sind, werden in ihrem Bestand grundsätzlich geschützt</a:t>
            </a:r>
            <a:r>
              <a:rPr lang="de-CH" sz="2400" dirty="0" smtClean="0"/>
              <a:t>.</a:t>
            </a:r>
          </a:p>
          <a:p>
            <a:pPr marL="0" indent="0" eaLnBrk="1" fontAlgn="ctr" hangingPunct="1">
              <a:lnSpc>
                <a:spcPct val="80000"/>
              </a:lnSpc>
              <a:buFont typeface="Wingdings" pitchFamily="2" charset="2"/>
              <a:buNone/>
              <a:defRPr/>
            </a:pPr>
            <a:endParaRPr lang="de-CH" sz="2400" dirty="0"/>
          </a:p>
          <a:p>
            <a:pPr marL="0" indent="0" eaLnBrk="1" fontAlgn="ctr" hangingPunct="1">
              <a:lnSpc>
                <a:spcPct val="80000"/>
              </a:lnSpc>
              <a:buFont typeface="Wingdings" pitchFamily="2" charset="2"/>
              <a:buNone/>
              <a:defRPr/>
            </a:pPr>
            <a:r>
              <a:rPr lang="de-CH" sz="2400" dirty="0"/>
              <a:t>2 Solche Bauten und Anlagen können mit Bewilligung der zuständigen </a:t>
            </a:r>
            <a:r>
              <a:rPr lang="de-CH" sz="2400" dirty="0" smtClean="0"/>
              <a:t>Behörde erneuert</a:t>
            </a:r>
            <a:r>
              <a:rPr lang="de-CH" sz="2400" dirty="0"/>
              <a:t>, teilweise geändert, </a:t>
            </a:r>
            <a:r>
              <a:rPr lang="de-CH" sz="2400" dirty="0">
                <a:solidFill>
                  <a:srgbClr val="FFFF00"/>
                </a:solidFill>
              </a:rPr>
              <a:t>massvoll erweitert</a:t>
            </a:r>
            <a:r>
              <a:rPr lang="de-CH" sz="2400" dirty="0"/>
              <a:t> oder wiederaufgebaut werden, </a:t>
            </a:r>
            <a:r>
              <a:rPr lang="de-CH" sz="2400" dirty="0" smtClean="0"/>
              <a:t>sofern sie </a:t>
            </a:r>
            <a:r>
              <a:rPr lang="de-CH" sz="2400" dirty="0"/>
              <a:t>rechtmässig erstellt oder geändert worden </a:t>
            </a:r>
            <a:r>
              <a:rPr lang="de-CH" sz="2400" dirty="0" smtClean="0"/>
              <a:t>sind. </a:t>
            </a:r>
            <a:r>
              <a:rPr lang="de-CH" sz="2400" dirty="0" smtClean="0">
                <a:solidFill>
                  <a:srgbClr val="FFFF00"/>
                </a:solidFill>
              </a:rPr>
              <a:t>Ideale Bestimmung zur Umnutzung von Kabel-TV-Anlagen zu Amateurfunkzwecken oder Kampfwertsteigerung von Bauernhäusern mit Antennen</a:t>
            </a:r>
            <a:endParaRPr lang="de-CH" sz="2400" dirty="0">
              <a:solidFill>
                <a:srgbClr val="FFFF00"/>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1042988" y="188913"/>
            <a:ext cx="7543800" cy="1431925"/>
          </a:xfrm>
        </p:spPr>
        <p:txBody>
          <a:bodyPr/>
          <a:lstStyle/>
          <a:p>
            <a:pPr eaLnBrk="1" hangingPunct="1">
              <a:defRPr/>
            </a:pPr>
            <a:r>
              <a:rPr lang="de-CH" sz="2400" dirty="0" smtClean="0"/>
              <a:t>8.8. </a:t>
            </a:r>
            <a:r>
              <a:rPr lang="de-CH" sz="2400" dirty="0"/>
              <a:t>Antennen ausserhalb der  Bauzone</a:t>
            </a:r>
            <a:r>
              <a:rPr lang="de-CH" sz="3200" b="0" i="1" dirty="0" smtClean="0"/>
              <a:t>			</a:t>
            </a:r>
            <a:endParaRPr lang="de-DE" sz="4000" b="0" i="1" dirty="0" smtClean="0"/>
          </a:p>
        </p:txBody>
      </p:sp>
      <p:sp>
        <p:nvSpPr>
          <p:cNvPr id="110595" name="Rectangle 3"/>
          <p:cNvSpPr>
            <a:spLocks noGrp="1" noChangeArrowheads="1"/>
          </p:cNvSpPr>
          <p:nvPr>
            <p:ph type="body" idx="4294967295"/>
          </p:nvPr>
        </p:nvSpPr>
        <p:spPr>
          <a:xfrm>
            <a:off x="1116013" y="1628775"/>
            <a:ext cx="7543800" cy="4114800"/>
          </a:xfrm>
        </p:spPr>
        <p:txBody>
          <a:bodyPr/>
          <a:lstStyle/>
          <a:p>
            <a:pPr marL="0" indent="0" eaLnBrk="1" fontAlgn="ctr" hangingPunct="1">
              <a:lnSpc>
                <a:spcPct val="80000"/>
              </a:lnSpc>
              <a:buFont typeface="Wingdings" pitchFamily="2" charset="2"/>
              <a:buNone/>
              <a:defRPr/>
            </a:pPr>
            <a:r>
              <a:rPr lang="de-CH" sz="2400" dirty="0" smtClean="0"/>
              <a:t>Die Standortgebundenheit wird unter folgenden Voraussetzungen bejaht:</a:t>
            </a:r>
          </a:p>
          <a:p>
            <a:pPr marL="0" indent="0" eaLnBrk="1" fontAlgn="ctr" hangingPunct="1">
              <a:lnSpc>
                <a:spcPct val="80000"/>
              </a:lnSpc>
              <a:buFont typeface="Wingdings" pitchFamily="2" charset="2"/>
              <a:buNone/>
              <a:defRPr/>
            </a:pPr>
            <a:endParaRPr lang="de-CH" sz="2400" dirty="0"/>
          </a:p>
          <a:p>
            <a:pPr eaLnBrk="1" fontAlgn="ctr" hangingPunct="1">
              <a:lnSpc>
                <a:spcPct val="80000"/>
              </a:lnSpc>
              <a:defRPr/>
            </a:pPr>
            <a:r>
              <a:rPr lang="de-CH" sz="2400" dirty="0" smtClean="0"/>
              <a:t>Im Rahmen einer Interessenabwägung ist das private Interesse an der Baute/Anlage grösser als das öffentliche Interesse am Bauverbot</a:t>
            </a:r>
          </a:p>
          <a:p>
            <a:pPr eaLnBrk="1" fontAlgn="ctr" hangingPunct="1">
              <a:lnSpc>
                <a:spcPct val="80000"/>
              </a:lnSpc>
              <a:defRPr/>
            </a:pPr>
            <a:r>
              <a:rPr lang="de-CH" sz="2400" dirty="0" smtClean="0"/>
              <a:t>Kleiner baulicher Eingriff</a:t>
            </a:r>
          </a:p>
          <a:p>
            <a:pPr eaLnBrk="1" fontAlgn="ctr" hangingPunct="1">
              <a:lnSpc>
                <a:spcPct val="80000"/>
              </a:lnSpc>
              <a:defRPr/>
            </a:pPr>
            <a:r>
              <a:rPr lang="de-CH" sz="2400" dirty="0" smtClean="0"/>
              <a:t>Kein wesentlicher Verlust von Kulturland</a:t>
            </a:r>
          </a:p>
          <a:p>
            <a:pPr eaLnBrk="1" fontAlgn="ctr" hangingPunct="1">
              <a:lnSpc>
                <a:spcPct val="80000"/>
              </a:lnSpc>
              <a:defRPr/>
            </a:pPr>
            <a:r>
              <a:rPr lang="de-CH" sz="2400" dirty="0" smtClean="0"/>
              <a:t>Keine erhebliche Raumwirksamkeit, d. h. kein grosser Publikumsverkehr oder aufwendige Erschliessungsmassnahmen </a:t>
            </a:r>
          </a:p>
          <a:p>
            <a:pPr eaLnBrk="1" fontAlgn="ctr" hangingPunct="1">
              <a:lnSpc>
                <a:spcPct val="80000"/>
              </a:lnSpc>
              <a:defRPr/>
            </a:pPr>
            <a:r>
              <a:rPr lang="de-CH" sz="2400" dirty="0" smtClean="0"/>
              <a:t>Achtung auf Gewässerschutzzonen: Bauverbot!</a:t>
            </a:r>
          </a:p>
          <a:p>
            <a:pPr eaLnBrk="1" fontAlgn="ctr" hangingPunct="1">
              <a:lnSpc>
                <a:spcPct val="80000"/>
              </a:lnSpc>
              <a:defRPr/>
            </a:pPr>
            <a:r>
              <a:rPr lang="de-CH" sz="2400" dirty="0" smtClean="0"/>
              <a:t>Beispiel für Standortgebundenheit: </a:t>
            </a:r>
          </a:p>
          <a:p>
            <a:pPr marL="355600" indent="0" eaLnBrk="1" fontAlgn="ctr" hangingPunct="1">
              <a:lnSpc>
                <a:spcPct val="80000"/>
              </a:lnSpc>
              <a:buFont typeface="Wingdings" pitchFamily="2" charset="2"/>
              <a:buNone/>
              <a:defRPr/>
            </a:pPr>
            <a:r>
              <a:rPr lang="de-CH" sz="2400" dirty="0" smtClean="0">
                <a:hlinkClick r:id="rId2" action="ppaction://hlinkfile"/>
              </a:rPr>
              <a:t>AR GVE 2009 1475.pdf</a:t>
            </a:r>
            <a:r>
              <a:rPr lang="de-CH" sz="2400" dirty="0" smtClean="0"/>
              <a:t/>
            </a:r>
            <a:br>
              <a:rPr lang="de-CH" sz="2400" dirty="0" smtClean="0"/>
            </a:br>
            <a:endParaRPr lang="de-CH" sz="2400" dirty="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1042988" y="188913"/>
            <a:ext cx="7543800" cy="1431925"/>
          </a:xfrm>
        </p:spPr>
        <p:txBody>
          <a:bodyPr/>
          <a:lstStyle/>
          <a:p>
            <a:pPr eaLnBrk="1" hangingPunct="1">
              <a:defRPr/>
            </a:pPr>
            <a:r>
              <a:rPr lang="de-CH" sz="2400" dirty="0" smtClean="0"/>
              <a:t>8.8. </a:t>
            </a:r>
            <a:r>
              <a:rPr lang="de-CH" sz="2400" dirty="0"/>
              <a:t>Antennen ausserhalb der  Bauzone</a:t>
            </a:r>
            <a:r>
              <a:rPr lang="de-CH" sz="3200" b="0" i="1" dirty="0" smtClean="0"/>
              <a:t>			</a:t>
            </a:r>
            <a:endParaRPr lang="de-DE" sz="4000" b="0" i="1" dirty="0" smtClean="0"/>
          </a:p>
        </p:txBody>
      </p:sp>
      <p:sp>
        <p:nvSpPr>
          <p:cNvPr id="110595" name="Rectangle 3"/>
          <p:cNvSpPr>
            <a:spLocks noGrp="1" noChangeArrowheads="1"/>
          </p:cNvSpPr>
          <p:nvPr>
            <p:ph type="body" idx="4294967295"/>
          </p:nvPr>
        </p:nvSpPr>
        <p:spPr>
          <a:xfrm>
            <a:off x="1116013" y="1628775"/>
            <a:ext cx="7543800" cy="4114800"/>
          </a:xfrm>
        </p:spPr>
        <p:txBody>
          <a:bodyPr/>
          <a:lstStyle/>
          <a:p>
            <a:pPr marL="0" indent="0" eaLnBrk="1" fontAlgn="ctr" hangingPunct="1">
              <a:lnSpc>
                <a:spcPct val="80000"/>
              </a:lnSpc>
              <a:buFont typeface="Wingdings" pitchFamily="2" charset="2"/>
              <a:buNone/>
              <a:defRPr/>
            </a:pPr>
            <a:r>
              <a:rPr lang="de-CH" sz="2400" dirty="0" smtClean="0"/>
              <a:t>Diese Rechtsgrundsätze haben aber im Kanton Luzern offensichtlich keine Geltung, wie dieses Schreiben des RAWI zeigt:</a:t>
            </a:r>
          </a:p>
          <a:p>
            <a:pPr marL="0" indent="0" eaLnBrk="1" fontAlgn="ctr" hangingPunct="1">
              <a:lnSpc>
                <a:spcPct val="80000"/>
              </a:lnSpc>
              <a:buFont typeface="Wingdings" pitchFamily="2" charset="2"/>
              <a:buNone/>
              <a:defRPr/>
            </a:pPr>
            <a:endParaRPr lang="de-CH" sz="2400" dirty="0"/>
          </a:p>
          <a:p>
            <a:pPr marL="0" indent="0" eaLnBrk="1" fontAlgn="ctr" hangingPunct="1">
              <a:lnSpc>
                <a:spcPct val="80000"/>
              </a:lnSpc>
              <a:buFont typeface="Wingdings" pitchFamily="2" charset="2"/>
              <a:buNone/>
              <a:defRPr/>
            </a:pPr>
            <a:r>
              <a:rPr lang="de-CH" sz="2400" dirty="0" smtClean="0">
                <a:hlinkClick r:id="rId2" action="ppaction://hlinkfile"/>
              </a:rPr>
              <a:t>RAWI-Schwachsinn</a:t>
            </a:r>
            <a:endParaRPr lang="de-CH" sz="2400" dirty="0" smtClean="0"/>
          </a:p>
          <a:p>
            <a:pPr marL="0" indent="0" eaLnBrk="1" fontAlgn="ctr" hangingPunct="1">
              <a:lnSpc>
                <a:spcPct val="80000"/>
              </a:lnSpc>
              <a:buFont typeface="Wingdings" pitchFamily="2" charset="2"/>
              <a:buNone/>
              <a:defRPr/>
            </a:pPr>
            <a:endParaRPr lang="de-CH" sz="2400" dirty="0"/>
          </a:p>
          <a:p>
            <a:pPr marL="0" indent="0" eaLnBrk="1" fontAlgn="ctr" hangingPunct="1">
              <a:lnSpc>
                <a:spcPct val="80000"/>
              </a:lnSpc>
              <a:buFont typeface="Wingdings" pitchFamily="2" charset="2"/>
              <a:buNone/>
              <a:defRPr/>
            </a:pPr>
            <a:r>
              <a:rPr lang="de-CH" sz="2400" dirty="0" smtClean="0"/>
              <a:t>Fazit:</a:t>
            </a:r>
          </a:p>
          <a:p>
            <a:pPr marL="0" indent="0" eaLnBrk="1" fontAlgn="ctr" hangingPunct="1">
              <a:lnSpc>
                <a:spcPct val="80000"/>
              </a:lnSpc>
              <a:buFont typeface="Wingdings" pitchFamily="2" charset="2"/>
              <a:buNone/>
              <a:defRPr/>
            </a:pPr>
            <a:endParaRPr lang="de-CH" sz="2400" dirty="0"/>
          </a:p>
          <a:p>
            <a:pPr eaLnBrk="1" fontAlgn="ctr" hangingPunct="1">
              <a:lnSpc>
                <a:spcPct val="80000"/>
              </a:lnSpc>
              <a:defRPr/>
            </a:pPr>
            <a:r>
              <a:rPr lang="de-CH" sz="2400" dirty="0" smtClean="0"/>
              <a:t>EMRK und BV gelten nicht im Kanton Luzern</a:t>
            </a:r>
          </a:p>
          <a:p>
            <a:pPr eaLnBrk="1" fontAlgn="ctr" hangingPunct="1">
              <a:lnSpc>
                <a:spcPct val="80000"/>
              </a:lnSpc>
              <a:defRPr/>
            </a:pPr>
            <a:r>
              <a:rPr lang="de-CH" sz="2400" dirty="0" smtClean="0"/>
              <a:t>Keine </a:t>
            </a:r>
            <a:r>
              <a:rPr lang="de-CH" sz="2400" dirty="0" err="1" smtClean="0"/>
              <a:t>Bestandesgarantie</a:t>
            </a:r>
            <a:r>
              <a:rPr lang="de-CH" sz="2400" dirty="0" smtClean="0"/>
              <a:t> (Haus liegt ausserhalb der Bauzone!)</a:t>
            </a:r>
          </a:p>
          <a:p>
            <a:pPr eaLnBrk="1" fontAlgn="ctr" hangingPunct="1">
              <a:lnSpc>
                <a:spcPct val="80000"/>
              </a:lnSpc>
              <a:defRPr/>
            </a:pPr>
            <a:endParaRPr lang="de-CH" sz="2400" dirty="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971550" y="333375"/>
            <a:ext cx="7543800" cy="1431925"/>
          </a:xfrm>
        </p:spPr>
        <p:txBody>
          <a:bodyPr/>
          <a:lstStyle/>
          <a:p>
            <a:pPr eaLnBrk="1" hangingPunct="1">
              <a:defRPr/>
            </a:pPr>
            <a:r>
              <a:rPr lang="de-CH" sz="2400" dirty="0" smtClean="0"/>
              <a:t>8.8. </a:t>
            </a:r>
            <a:r>
              <a:rPr lang="de-CH" sz="2400" dirty="0"/>
              <a:t>Antennen ausserhalb der  Bauzone</a:t>
            </a:r>
            <a:r>
              <a:rPr lang="de-CH" sz="3200" b="0" i="1" dirty="0" smtClean="0"/>
              <a:t>			</a:t>
            </a:r>
            <a:endParaRPr lang="de-DE" sz="4000" b="0" i="1" dirty="0" smtClean="0"/>
          </a:p>
        </p:txBody>
      </p:sp>
      <p:sp>
        <p:nvSpPr>
          <p:cNvPr id="110595" name="Rectangle 3"/>
          <p:cNvSpPr>
            <a:spLocks noGrp="1" noChangeArrowheads="1"/>
          </p:cNvSpPr>
          <p:nvPr>
            <p:ph type="body" idx="4294967295"/>
          </p:nvPr>
        </p:nvSpPr>
        <p:spPr>
          <a:xfrm>
            <a:off x="1042988" y="1484313"/>
            <a:ext cx="7543800" cy="4114800"/>
          </a:xfrm>
        </p:spPr>
        <p:txBody>
          <a:bodyPr/>
          <a:lstStyle/>
          <a:p>
            <a:pPr marL="0" indent="0">
              <a:buFont typeface="Wingdings" pitchFamily="2" charset="2"/>
              <a:buNone/>
              <a:defRPr/>
            </a:pPr>
            <a:r>
              <a:rPr lang="de-CH" sz="2000" b="1" dirty="0" smtClean="0"/>
              <a:t>Stichwort «Energiewende»</a:t>
            </a:r>
          </a:p>
          <a:p>
            <a:pPr marL="0" indent="0">
              <a:buFont typeface="Wingdings" pitchFamily="2" charset="2"/>
              <a:buNone/>
              <a:defRPr/>
            </a:pPr>
            <a:endParaRPr lang="de-CH" sz="2000" b="1" i="1" dirty="0" smtClean="0">
              <a:solidFill>
                <a:srgbClr val="FFFF00"/>
              </a:solidFill>
            </a:endParaRPr>
          </a:p>
          <a:p>
            <a:pPr marL="0" indent="0">
              <a:buFont typeface="Wingdings" pitchFamily="2" charset="2"/>
              <a:buNone/>
              <a:defRPr/>
            </a:pPr>
            <a:r>
              <a:rPr lang="de-CH" sz="2000" b="1" dirty="0"/>
              <a:t>Art. </a:t>
            </a:r>
            <a:r>
              <a:rPr lang="de-CH" sz="2000" b="1" dirty="0" smtClean="0"/>
              <a:t>16 und 18</a:t>
            </a:r>
            <a:r>
              <a:rPr lang="de-CH" sz="2000" dirty="0" smtClean="0"/>
              <a:t> RPG LU Wind- und Solaranlagen</a:t>
            </a:r>
            <a:endParaRPr lang="de-CH" sz="2000" dirty="0"/>
          </a:p>
          <a:p>
            <a:pPr marL="0" indent="0">
              <a:buFont typeface="Wingdings" pitchFamily="2" charset="2"/>
              <a:buNone/>
              <a:defRPr/>
            </a:pPr>
            <a:r>
              <a:rPr lang="de-CH" sz="2000" dirty="0"/>
              <a:t>In Bau- und Landwirtschaftszonen sind sorgfältig in Dach- und Fassadenflächen integrierte Solaranlagen zu bewilligen, sofern keine Kultur- und Naturdenkmäler von kantonaler oder nationaler Bedeutung beeinträchtigt werden</a:t>
            </a:r>
            <a:endParaRPr lang="de-CH" sz="2000" b="1" i="1" dirty="0">
              <a:solidFill>
                <a:srgbClr val="FFFF00"/>
              </a:solidFill>
            </a:endParaRPr>
          </a:p>
          <a:p>
            <a:pPr marL="0" indent="0">
              <a:buFont typeface="Wingdings" pitchFamily="2" charset="2"/>
              <a:buNone/>
              <a:defRPr/>
            </a:pPr>
            <a:endParaRPr lang="de-CH" sz="2000" b="1" i="1" dirty="0">
              <a:solidFill>
                <a:srgbClr val="FFFF00"/>
              </a:solidFill>
            </a:endParaRPr>
          </a:p>
          <a:p>
            <a:pPr marL="0" indent="0">
              <a:buFont typeface="Wingdings" pitchFamily="2" charset="2"/>
              <a:buNone/>
              <a:defRPr/>
            </a:pPr>
            <a:endParaRPr lang="de-CH" sz="2000" b="1" i="1" dirty="0" smtClean="0">
              <a:solidFill>
                <a:srgbClr val="FFFF00"/>
              </a:solidFill>
            </a:endParaRPr>
          </a:p>
        </p:txBody>
      </p:sp>
      <p:pic>
        <p:nvPicPr>
          <p:cNvPr id="100355" name="Picture 2"/>
          <p:cNvPicPr>
            <a:picLocks noChangeAspect="1" noChangeArrowheads="1"/>
          </p:cNvPicPr>
          <p:nvPr/>
        </p:nvPicPr>
        <p:blipFill>
          <a:blip r:embed="rId2"/>
          <a:srcRect/>
          <a:stretch>
            <a:fillRect/>
          </a:stretch>
        </p:blipFill>
        <p:spPr bwMode="auto">
          <a:xfrm>
            <a:off x="1116013" y="3933825"/>
            <a:ext cx="2847975" cy="2133600"/>
          </a:xfrm>
          <a:prstGeom prst="rect">
            <a:avLst/>
          </a:prstGeom>
          <a:noFill/>
          <a:ln w="9525">
            <a:noFill/>
            <a:miter lim="800000"/>
            <a:headEnd/>
            <a:tailEnd/>
          </a:ln>
        </p:spPr>
      </p:pic>
      <p:pic>
        <p:nvPicPr>
          <p:cNvPr id="100356" name="Picture 3"/>
          <p:cNvPicPr>
            <a:picLocks noChangeAspect="1" noChangeArrowheads="1"/>
          </p:cNvPicPr>
          <p:nvPr/>
        </p:nvPicPr>
        <p:blipFill>
          <a:blip r:embed="rId3"/>
          <a:srcRect/>
          <a:stretch>
            <a:fillRect/>
          </a:stretch>
        </p:blipFill>
        <p:spPr bwMode="auto">
          <a:xfrm>
            <a:off x="4902200" y="3998913"/>
            <a:ext cx="2713038" cy="203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lstStyle/>
          <a:p>
            <a:pPr eaLnBrk="1" hangingPunct="1">
              <a:defRPr/>
            </a:pPr>
            <a:r>
              <a:rPr lang="de-CH" sz="2400" dirty="0" smtClean="0"/>
              <a:t>8.8. </a:t>
            </a:r>
            <a:r>
              <a:rPr lang="de-CH" sz="2400" dirty="0"/>
              <a:t>Antennen ausserhalb der  Bauzone</a:t>
            </a:r>
            <a:r>
              <a:rPr lang="de-CH" sz="3200" b="0" i="1" dirty="0" smtClean="0"/>
              <a:t>			</a:t>
            </a:r>
            <a:endParaRPr lang="de-DE" sz="4000" b="0" i="1" dirty="0" smtClean="0"/>
          </a:p>
        </p:txBody>
      </p:sp>
      <p:sp>
        <p:nvSpPr>
          <p:cNvPr id="110595" name="Rectangle 3"/>
          <p:cNvSpPr>
            <a:spLocks noGrp="1" noChangeArrowheads="1"/>
          </p:cNvSpPr>
          <p:nvPr>
            <p:ph type="body" idx="4294967295"/>
          </p:nvPr>
        </p:nvSpPr>
        <p:spPr>
          <a:xfrm>
            <a:off x="1042988" y="1844675"/>
            <a:ext cx="7543800" cy="4114800"/>
          </a:xfrm>
        </p:spPr>
        <p:txBody>
          <a:bodyPr/>
          <a:lstStyle/>
          <a:p>
            <a:pPr marL="0" indent="0">
              <a:buFont typeface="Wingdings" pitchFamily="2" charset="2"/>
              <a:buNone/>
              <a:defRPr/>
            </a:pPr>
            <a:r>
              <a:rPr lang="de-CH" sz="2000" b="1" dirty="0" smtClean="0"/>
              <a:t>Stichwort «Energiewende»</a:t>
            </a:r>
          </a:p>
          <a:p>
            <a:pPr marL="0" indent="0">
              <a:buFont typeface="Wingdings" pitchFamily="2" charset="2"/>
              <a:buNone/>
              <a:defRPr/>
            </a:pPr>
            <a:endParaRPr lang="de-CH" sz="2000" b="1" i="1" dirty="0" smtClean="0">
              <a:solidFill>
                <a:srgbClr val="FFFF00"/>
              </a:solidFill>
            </a:endParaRPr>
          </a:p>
          <a:p>
            <a:pPr marL="0" indent="0">
              <a:buFont typeface="Wingdings" pitchFamily="2" charset="2"/>
              <a:buNone/>
              <a:defRPr/>
            </a:pPr>
            <a:r>
              <a:rPr lang="de-CH" sz="2000" b="1" dirty="0" smtClean="0"/>
              <a:t>Nachdem die Behörden solche Anlagen auch ausserhalb der Bauzonen «durchwinken» und plötzlich alle tollen Grundsätze zum Bauen ausserhalb der Bauzonen nicht mehr gelten, wären jetzt die Ingenieure gefragt:</a:t>
            </a:r>
          </a:p>
          <a:p>
            <a:pPr marL="0" indent="0">
              <a:buFont typeface="Wingdings" pitchFamily="2" charset="2"/>
              <a:buNone/>
              <a:defRPr/>
            </a:pPr>
            <a:endParaRPr lang="de-CH" sz="2000" b="1" dirty="0"/>
          </a:p>
          <a:p>
            <a:pPr marL="0" indent="0">
              <a:buFont typeface="Wingdings" pitchFamily="2" charset="2"/>
              <a:buNone/>
              <a:defRPr/>
            </a:pPr>
            <a:r>
              <a:rPr lang="de-CH" sz="2400" b="1" i="1" dirty="0" smtClean="0">
                <a:solidFill>
                  <a:srgbClr val="FFFF00"/>
                </a:solidFill>
              </a:rPr>
              <a:t>Wer entwickelt die erste gute Tarn-Antenne in Form eines Solarpanels oder eines Windrads?</a:t>
            </a:r>
          </a:p>
          <a:p>
            <a:pPr marL="0" indent="0">
              <a:buFont typeface="Wingdings" pitchFamily="2" charset="2"/>
              <a:buNone/>
              <a:defRPr/>
            </a:pPr>
            <a:endParaRPr lang="de-CH" sz="2400" b="1" i="1" dirty="0">
              <a:solidFill>
                <a:srgbClr val="FFFF00"/>
              </a:solidFill>
            </a:endParaRPr>
          </a:p>
          <a:p>
            <a:pPr marL="0" indent="0">
              <a:buFont typeface="Wingdings" pitchFamily="2" charset="2"/>
              <a:buNone/>
              <a:defRPr/>
            </a:pPr>
            <a:r>
              <a:rPr lang="de-CH" sz="2400" b="1" i="1" dirty="0" smtClean="0">
                <a:solidFill>
                  <a:srgbClr val="FFFF00"/>
                </a:solidFill>
              </a:rPr>
              <a:t>Alle Bewilligungsprobleme wären vom Tisch…</a:t>
            </a:r>
            <a:endParaRPr lang="de-CH" sz="2400" i="1" dirty="0">
              <a:solidFill>
                <a:srgbClr val="FFFF00"/>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1042988" y="188913"/>
            <a:ext cx="7543800" cy="1431925"/>
          </a:xfrm>
        </p:spPr>
        <p:txBody>
          <a:bodyPr/>
          <a:lstStyle/>
          <a:p>
            <a:pPr eaLnBrk="1" hangingPunct="1">
              <a:defRPr/>
            </a:pPr>
            <a:r>
              <a:rPr lang="de-CH" sz="3200" b="0" i="1" dirty="0" smtClean="0"/>
              <a:t>Fazit			</a:t>
            </a:r>
            <a:endParaRPr lang="de-DE" sz="4000" b="0" i="1" dirty="0" smtClean="0"/>
          </a:p>
        </p:txBody>
      </p:sp>
      <p:sp>
        <p:nvSpPr>
          <p:cNvPr id="110595" name="Rectangle 3"/>
          <p:cNvSpPr>
            <a:spLocks noGrp="1" noChangeArrowheads="1"/>
          </p:cNvSpPr>
          <p:nvPr>
            <p:ph type="body" idx="4294967295"/>
          </p:nvPr>
        </p:nvSpPr>
        <p:spPr>
          <a:xfrm>
            <a:off x="1042988" y="1341438"/>
            <a:ext cx="7543800" cy="4618037"/>
          </a:xfrm>
        </p:spPr>
        <p:txBody>
          <a:bodyPr/>
          <a:lstStyle/>
          <a:p>
            <a:pPr marL="0" indent="0">
              <a:buFont typeface="Wingdings" pitchFamily="2" charset="2"/>
              <a:buNone/>
              <a:defRPr/>
            </a:pPr>
            <a:r>
              <a:rPr lang="de-CH" sz="2400" i="1" dirty="0" smtClean="0">
                <a:solidFill>
                  <a:srgbClr val="FFFF00"/>
                </a:solidFill>
              </a:rPr>
              <a:t>Soll der Amateurfunk auch in einigen Jahren noch existieren, so sind folgende Massnahmen nötig:</a:t>
            </a:r>
          </a:p>
          <a:p>
            <a:pPr>
              <a:defRPr/>
            </a:pPr>
            <a:r>
              <a:rPr lang="de-CH" sz="2400" i="1" dirty="0" smtClean="0">
                <a:solidFill>
                  <a:srgbClr val="FFFF00"/>
                </a:solidFill>
              </a:rPr>
              <a:t>Massive PR und Image-Pflege für den Amateurfunk</a:t>
            </a:r>
          </a:p>
          <a:p>
            <a:pPr>
              <a:defRPr/>
            </a:pPr>
            <a:r>
              <a:rPr lang="de-CH" sz="2400" i="1" dirty="0" smtClean="0">
                <a:solidFill>
                  <a:srgbClr val="FFFF00"/>
                </a:solidFill>
              </a:rPr>
              <a:t>Mehr Engagement aus den Reihen der Funkamateure für den </a:t>
            </a:r>
            <a:r>
              <a:rPr lang="de-CH" sz="2400" i="1" dirty="0" err="1" smtClean="0">
                <a:solidFill>
                  <a:srgbClr val="FFFF00"/>
                </a:solidFill>
              </a:rPr>
              <a:t>Notfunk</a:t>
            </a:r>
            <a:endParaRPr lang="de-CH" sz="2400" i="1" dirty="0">
              <a:solidFill>
                <a:srgbClr val="FFFF00"/>
              </a:solidFill>
            </a:endParaRPr>
          </a:p>
          <a:p>
            <a:pPr>
              <a:defRPr/>
            </a:pPr>
            <a:r>
              <a:rPr lang="de-CH" sz="2400" i="1" dirty="0" smtClean="0">
                <a:solidFill>
                  <a:srgbClr val="FFFF00"/>
                </a:solidFill>
              </a:rPr>
              <a:t>Bundesrechtliche Befreiung von Amateurfunkantennen von privater und öffentlicher Bewilligungspflicht (Beispiel: Italien oder Deutschland für Antennen bis 10m Höhe in diversen Bundesländern)</a:t>
            </a:r>
          </a:p>
          <a:p>
            <a:pPr>
              <a:defRPr/>
            </a:pPr>
            <a:r>
              <a:rPr lang="de-CH" sz="2400" i="1" dirty="0" smtClean="0">
                <a:solidFill>
                  <a:srgbClr val="FFFF00"/>
                </a:solidFill>
              </a:rPr>
              <a:t>Konsequentes Durchsetzen der gesetzlichen  Störschutzmassnahmen durch das BAKOM (nicht nur im Zusammenhang mit BAOFENG-Geräten…)</a:t>
            </a:r>
            <a:endParaRPr lang="de-CH" sz="2400" i="1" dirty="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42" name="Rectangle 10"/>
          <p:cNvSpPr>
            <a:spLocks noGrp="1" noChangeArrowheads="1"/>
          </p:cNvSpPr>
          <p:nvPr>
            <p:ph type="title" idx="4294967295"/>
          </p:nvPr>
        </p:nvSpPr>
        <p:spPr/>
        <p:txBody>
          <a:bodyPr/>
          <a:lstStyle/>
          <a:p>
            <a:pPr eaLnBrk="1" hangingPunct="1">
              <a:defRPr/>
            </a:pPr>
            <a:r>
              <a:rPr lang="de-CH" sz="2400" smtClean="0"/>
              <a:t>1. Antennenprojekt – wie angehen?</a:t>
            </a:r>
            <a:endParaRPr lang="de-DE" sz="2400" smtClean="0"/>
          </a:p>
        </p:txBody>
      </p:sp>
      <p:sp>
        <p:nvSpPr>
          <p:cNvPr id="24578" name="Text Box 5"/>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
        <p:nvSpPr>
          <p:cNvPr id="24579" name="Text Box 7"/>
          <p:cNvSpPr txBox="1">
            <a:spLocks noChangeArrowheads="1"/>
          </p:cNvSpPr>
          <p:nvPr/>
        </p:nvSpPr>
        <p:spPr bwMode="auto">
          <a:xfrm>
            <a:off x="971550" y="1484313"/>
            <a:ext cx="7848600" cy="854075"/>
          </a:xfrm>
          <a:prstGeom prst="rect">
            <a:avLst/>
          </a:prstGeom>
          <a:noFill/>
          <a:ln w="9525">
            <a:noFill/>
            <a:miter lim="800000"/>
            <a:headEnd/>
            <a:tailEnd/>
          </a:ln>
        </p:spPr>
        <p:txBody>
          <a:bodyPr>
            <a:spAutoFit/>
          </a:bodyPr>
          <a:lstStyle/>
          <a:p>
            <a:pPr>
              <a:spcBef>
                <a:spcPct val="50000"/>
              </a:spcBef>
            </a:pPr>
            <a:r>
              <a:rPr lang="de-CH" sz="2000" b="1" i="1"/>
              <a:t>Die meisten OM möchten vermutlich solche Antennen, </a:t>
            </a:r>
          </a:p>
          <a:p>
            <a:pPr>
              <a:spcBef>
                <a:spcPct val="50000"/>
              </a:spcBef>
            </a:pPr>
            <a:r>
              <a:rPr lang="de-CH" sz="2000" b="1" i="1"/>
              <a:t>die wenigsten haben sie…</a:t>
            </a:r>
            <a:endParaRPr lang="de-DE" sz="2000" b="1" i="1"/>
          </a:p>
        </p:txBody>
      </p:sp>
      <p:pic>
        <p:nvPicPr>
          <p:cNvPr id="24580" name="Picture 8" descr="IMG_3311"/>
          <p:cNvPicPr>
            <a:picLocks noChangeAspect="1" noChangeArrowheads="1"/>
          </p:cNvPicPr>
          <p:nvPr/>
        </p:nvPicPr>
        <p:blipFill>
          <a:blip r:embed="rId2"/>
          <a:srcRect/>
          <a:stretch>
            <a:fillRect/>
          </a:stretch>
        </p:blipFill>
        <p:spPr bwMode="auto">
          <a:xfrm>
            <a:off x="3059113" y="2492375"/>
            <a:ext cx="3024187" cy="2266950"/>
          </a:xfrm>
          <a:prstGeom prst="rect">
            <a:avLst/>
          </a:prstGeom>
          <a:noFill/>
          <a:ln w="9525">
            <a:noFill/>
            <a:miter lim="800000"/>
            <a:headEnd/>
            <a:tailEnd/>
          </a:ln>
        </p:spPr>
      </p:pic>
      <p:pic>
        <p:nvPicPr>
          <p:cNvPr id="24581" name="Picture 10" descr="IMG_0108"/>
          <p:cNvPicPr>
            <a:picLocks noChangeAspect="1" noChangeArrowheads="1"/>
          </p:cNvPicPr>
          <p:nvPr/>
        </p:nvPicPr>
        <p:blipFill>
          <a:blip r:embed="rId3"/>
          <a:srcRect/>
          <a:stretch>
            <a:fillRect/>
          </a:stretch>
        </p:blipFill>
        <p:spPr bwMode="auto">
          <a:xfrm>
            <a:off x="4067175" y="4508500"/>
            <a:ext cx="3235325" cy="2041525"/>
          </a:xfrm>
          <a:prstGeom prst="rect">
            <a:avLst/>
          </a:prstGeom>
          <a:noFill/>
          <a:ln w="9525">
            <a:noFill/>
            <a:miter lim="800000"/>
            <a:headEnd/>
            <a:tailEnd/>
          </a:ln>
        </p:spPr>
      </p:pic>
      <p:pic>
        <p:nvPicPr>
          <p:cNvPr id="24582" name="Picture 12" descr="IMAG0105"/>
          <p:cNvPicPr>
            <a:picLocks noChangeAspect="1" noChangeArrowheads="1"/>
          </p:cNvPicPr>
          <p:nvPr/>
        </p:nvPicPr>
        <p:blipFill>
          <a:blip r:embed="rId4"/>
          <a:srcRect/>
          <a:stretch>
            <a:fillRect/>
          </a:stretch>
        </p:blipFill>
        <p:spPr bwMode="auto">
          <a:xfrm>
            <a:off x="1042988" y="2997200"/>
            <a:ext cx="2065337" cy="3449638"/>
          </a:xfrm>
          <a:prstGeom prst="rect">
            <a:avLst/>
          </a:prstGeom>
          <a:noFill/>
          <a:ln w="9525">
            <a:noFill/>
            <a:miter lim="800000"/>
            <a:headEnd/>
            <a:tailEnd/>
          </a:ln>
        </p:spPr>
      </p:pic>
      <p:pic>
        <p:nvPicPr>
          <p:cNvPr id="24583" name="Picture 13"/>
          <p:cNvPicPr>
            <a:picLocks noChangeAspect="1" noChangeArrowheads="1"/>
          </p:cNvPicPr>
          <p:nvPr/>
        </p:nvPicPr>
        <p:blipFill>
          <a:blip r:embed="rId5"/>
          <a:srcRect/>
          <a:stretch>
            <a:fillRect/>
          </a:stretch>
        </p:blipFill>
        <p:spPr bwMode="auto">
          <a:xfrm>
            <a:off x="5795963" y="2636838"/>
            <a:ext cx="1684337" cy="2244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limmern">
  <a:themeElements>
    <a:clrScheme name="Flimmern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Flimmern">
      <a:majorFont>
        <a:latin typeface="Tahoma"/>
        <a:ea typeface=""/>
        <a:cs typeface=""/>
      </a:majorFont>
      <a:minorFont>
        <a:latin typeface="Tahom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limmern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Flimmern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Flimmern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Flimmern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Flimmern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Flimmern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Flimmern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Flimmern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Flimmern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Shimmer</Template>
  <TotalTime>0</TotalTime>
  <Words>4663</Words>
  <Application>Microsoft Office PowerPoint</Application>
  <PresentationFormat>On-screen Show (4:3)</PresentationFormat>
  <Paragraphs>632</Paragraphs>
  <Slides>85</Slides>
  <Notes>0</Notes>
  <HiddenSlides>0</HiddenSlides>
  <MMClips>1</MMClips>
  <ScaleCrop>false</ScaleCrop>
  <HeadingPairs>
    <vt:vector size="6" baseType="variant">
      <vt:variant>
        <vt:lpstr>Verwendete Schriftarten</vt:lpstr>
      </vt:variant>
      <vt:variant>
        <vt:i4>5</vt:i4>
      </vt:variant>
      <vt:variant>
        <vt:lpstr>Entwurfsvorlage</vt:lpstr>
      </vt:variant>
      <vt:variant>
        <vt:i4>1</vt:i4>
      </vt:variant>
      <vt:variant>
        <vt:lpstr>Folientitel</vt:lpstr>
      </vt:variant>
      <vt:variant>
        <vt:i4>85</vt:i4>
      </vt:variant>
    </vt:vector>
  </HeadingPairs>
  <TitlesOfParts>
    <vt:vector size="91" baseType="lpstr">
      <vt:lpstr>Tahoma</vt:lpstr>
      <vt:lpstr>Arial</vt:lpstr>
      <vt:lpstr>Wingdings</vt:lpstr>
      <vt:lpstr>Calibri</vt:lpstr>
      <vt:lpstr>Trebuchet MS</vt:lpstr>
      <vt:lpstr>Flimmern</vt:lpstr>
      <vt:lpstr> </vt:lpstr>
      <vt:lpstr>Recht und Unrecht für Funkamateure Funken am Steuer – ungeheuer?</vt:lpstr>
      <vt:lpstr>Recht und Unrecht für Funkamateure </vt:lpstr>
      <vt:lpstr>Recht und Unrecht für Funkamateure </vt:lpstr>
      <vt:lpstr>Recht und Unrecht für Funkamateure </vt:lpstr>
      <vt:lpstr>Recht und Unrecht für Funkamateure </vt:lpstr>
      <vt:lpstr> Recht und Unrecht für Funkamateure </vt:lpstr>
      <vt:lpstr>Antennen im Baurecht</vt:lpstr>
      <vt:lpstr>1. Antennenprojekt – wie angehen?</vt:lpstr>
      <vt:lpstr>1. Antennenprojekt – wie angehen?</vt:lpstr>
      <vt:lpstr>2. Verfassungsmässige Grundlagen</vt:lpstr>
      <vt:lpstr>2. Verfassungsmässige Grundlagen</vt:lpstr>
      <vt:lpstr>2. Verfassungsmässige Grundlagen</vt:lpstr>
      <vt:lpstr>2. Verfassungsmässige Grundlagen</vt:lpstr>
      <vt:lpstr>3. Das Eigentumsrecht</vt:lpstr>
      <vt:lpstr>3. Das Eigentum</vt:lpstr>
      <vt:lpstr>3. Das Eigentum</vt:lpstr>
      <vt:lpstr>3. Das Eigentum</vt:lpstr>
      <vt:lpstr>3. Das Eigentum</vt:lpstr>
      <vt:lpstr>3. Das Eigentum</vt:lpstr>
      <vt:lpstr>3. Das Eigentum</vt:lpstr>
      <vt:lpstr>4. Einige Tricks und Kniffe…</vt:lpstr>
      <vt:lpstr>4. Einige Tricks und Kniffe…</vt:lpstr>
      <vt:lpstr>5. kleines Argumentarium</vt:lpstr>
      <vt:lpstr>5. kleines Argumentarium</vt:lpstr>
      <vt:lpstr>5. kleines Argumentarium</vt:lpstr>
      <vt:lpstr>6. Privatrechtlicher Immissionsschutz</vt:lpstr>
      <vt:lpstr>6. Privatrechtlicher Immissionsschutz</vt:lpstr>
      <vt:lpstr>6. Privatrechtlicher Immissionsschutz</vt:lpstr>
      <vt:lpstr>6. Privatrechtlicher Immissionsschutz</vt:lpstr>
      <vt:lpstr>6. Privatrechtlicher Immissionsschutz</vt:lpstr>
      <vt:lpstr>7. Grundsatzentscheid:</vt:lpstr>
      <vt:lpstr>«Ochsentour»</vt:lpstr>
      <vt:lpstr>«einfach bauen…»</vt:lpstr>
      <vt:lpstr>Beurteilung der beiden Varianten</vt:lpstr>
      <vt:lpstr>Alternative: Stealth Antennas</vt:lpstr>
      <vt:lpstr>Was braucht es?</vt:lpstr>
      <vt:lpstr>Probleme</vt:lpstr>
      <vt:lpstr>Wichtige Erkenntnis</vt:lpstr>
      <vt:lpstr>8. Antennen im Baurecht  </vt:lpstr>
      <vt:lpstr>8.1. Zonenplanung als Grundlage des Baurechts    </vt:lpstr>
      <vt:lpstr>8.2. Antennen als Anlagen im Sinne des Baurechts  </vt:lpstr>
      <vt:lpstr>8.2. Antennen als Anlagen im Sinne des Baurechts  </vt:lpstr>
      <vt:lpstr>8.2. Antennen als Anlagen im Sinne des Baurechts  </vt:lpstr>
      <vt:lpstr>8.3. Antennenverbotszonen (RTVG)   </vt:lpstr>
      <vt:lpstr>8.3. Antennenverbotszonen (RTVG)   </vt:lpstr>
      <vt:lpstr>8.3. Antennenverbotszonen (RTVG)   </vt:lpstr>
      <vt:lpstr>8.3. Antennenverbotszonen (PBG LU)   </vt:lpstr>
      <vt:lpstr>8.3. Antennenverbotszonen (Planungszonen-Schwachsinn  à la Sursee/Sempach)   </vt:lpstr>
      <vt:lpstr>8.3.  Antennenverbotszonen (Planungszonen-Schwachsinn  à la Sursee/Sempach)   </vt:lpstr>
      <vt:lpstr>8.3. Antennenverbotszonen (Planungszonen-         Schwachsinn  à la Sursee/Sempach)   </vt:lpstr>
      <vt:lpstr>8.3. Antennenverbotszonen (Planungszonen-Schwachsinn  à la Sursee/Sempach)   </vt:lpstr>
      <vt:lpstr>8.4. Baurechtliches Einordnungsgebot   </vt:lpstr>
      <vt:lpstr>8.4. Baurechtliches Einordnungsgebot   </vt:lpstr>
      <vt:lpstr>8.5. Baubewilligungspflicht  </vt:lpstr>
      <vt:lpstr>8.5. Baubewilligungspflicht  </vt:lpstr>
      <vt:lpstr>8.5. Baubewilligungspflicht  </vt:lpstr>
      <vt:lpstr>8.5. Baubewilligungspflicht  </vt:lpstr>
      <vt:lpstr>8.5. Baubewilligungspflicht  </vt:lpstr>
      <vt:lpstr>8.5. Baubewilligungspflicht  </vt:lpstr>
      <vt:lpstr>8.5. Baubewilligungspflicht  </vt:lpstr>
      <vt:lpstr>8.6. Ablauf des Baubewilligungsverfahrens  </vt:lpstr>
      <vt:lpstr>8.6. Ablauf des Baubewilligungsverfahrens  </vt:lpstr>
      <vt:lpstr>8.6. Ablauf des Baubewilligungsverfahrens</vt:lpstr>
      <vt:lpstr>8.6. Ablauf des Baubewilligungsverfahrens  </vt:lpstr>
      <vt:lpstr>8.6. Ablauf des Baubewilligungsverfahrens  </vt:lpstr>
      <vt:lpstr>8.6. Ablauf des Baubewilligungsverfahrens  </vt:lpstr>
      <vt:lpstr>8.6. Ablauf des Baubewilligungsverfahrens  </vt:lpstr>
      <vt:lpstr>8.6. Ablauf des Baubewilligungsverfahrens  </vt:lpstr>
      <vt:lpstr>8.6. Ablauf des Baubewilligungsverfahrens  </vt:lpstr>
      <vt:lpstr>8.7. Rechtsmittel    </vt:lpstr>
      <vt:lpstr>8.7. Baurekursverfahren Kanton Zürich   </vt:lpstr>
      <vt:lpstr>8.7. Baurekursverfahren Kanton Zürich   </vt:lpstr>
      <vt:lpstr>8.8. Antennen ausserhalb der  Bauzone   </vt:lpstr>
      <vt:lpstr>8.8. Antennen ausserhalb der  Bauzone   </vt:lpstr>
      <vt:lpstr>8.8. Antennen ausserhalb der  Bauzone   </vt:lpstr>
      <vt:lpstr>8.8. Antennen ausserhalb der  Bauzone   </vt:lpstr>
      <vt:lpstr>8.8. Antennen ausserhalb der  Bauzone</vt:lpstr>
      <vt:lpstr>8.8. Antennen ausserhalb der  Bauzone</vt:lpstr>
      <vt:lpstr>8.8. Antennen ausserhalb der  Bauzone</vt:lpstr>
      <vt:lpstr>8.8. Antennen ausserhalb der  Bauzone   </vt:lpstr>
      <vt:lpstr>8.8. Antennen ausserhalb der  Bauzone   </vt:lpstr>
      <vt:lpstr>8.8. Antennen ausserhalb der  Bauzone   </vt:lpstr>
      <vt:lpstr>8.8. Antennen ausserhalb der  Bauzone   </vt:lpstr>
      <vt:lpstr>Fazit   </vt:lpstr>
    </vt:vector>
  </TitlesOfParts>
  <Company>Ligrufa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Markus Schleutermann</dc:creator>
  <cp:lastModifiedBy>.</cp:lastModifiedBy>
  <cp:revision>303</cp:revision>
  <dcterms:created xsi:type="dcterms:W3CDTF">2006-02-22T11:52:17Z</dcterms:created>
  <dcterms:modified xsi:type="dcterms:W3CDTF">2014-01-22T12:20:37Z</dcterms:modified>
</cp:coreProperties>
</file>