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8" r:id="rId3"/>
    <p:sldId id="259" r:id="rId4"/>
    <p:sldId id="263" r:id="rId5"/>
    <p:sldId id="260" r:id="rId6"/>
    <p:sldId id="262" r:id="rId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6600"/>
    <a:srgbClr val="2D2A19"/>
    <a:srgbClr val="3B3721"/>
    <a:srgbClr val="383420"/>
    <a:srgbClr val="A3A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559" autoAdjust="0"/>
  </p:normalViewPr>
  <p:slideViewPr>
    <p:cSldViewPr>
      <p:cViewPr varScale="1">
        <p:scale>
          <a:sx n="126" d="100"/>
          <a:sy n="126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8340E-4134-4454-9F52-ACEF24BFB8C1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21B7C-AC79-4B7B-AFB1-0D1214228F0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380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1B7C-AC79-4B7B-AFB1-0D1214228F0C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012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1B7C-AC79-4B7B-AFB1-0D1214228F0C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012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876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15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739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72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578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394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192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817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017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659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47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B58E-934E-49F6-BB6C-947F55D6A5E5}" type="datetimeFigureOut">
              <a:rPr lang="de-CH" smtClean="0"/>
              <a:t>03.04.2016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7EC2-8307-450E-86B6-4F6B6F3E5E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787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cxnSp>
        <p:nvCxnSpPr>
          <p:cNvPr id="6" name="Gerade Verbindung 5"/>
          <p:cNvCxnSpPr/>
          <p:nvPr/>
        </p:nvCxnSpPr>
        <p:spPr>
          <a:xfrm flipV="1">
            <a:off x="4644008" y="2564904"/>
            <a:ext cx="0" cy="648072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1547664" y="2564904"/>
            <a:ext cx="3096344" cy="792088"/>
          </a:xfrm>
          <a:prstGeom prst="line">
            <a:avLst/>
          </a:prstGeom>
          <a:ln w="0">
            <a:solidFill>
              <a:srgbClr val="CC9900">
                <a:alpha val="8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H="1" flipV="1">
            <a:off x="4644008" y="2564904"/>
            <a:ext cx="3312368" cy="648072"/>
          </a:xfrm>
          <a:prstGeom prst="line">
            <a:avLst/>
          </a:prstGeom>
          <a:ln w="0">
            <a:solidFill>
              <a:srgbClr val="CC99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35968" y="4850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251520" y="3909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Beilage   3 :   Baubeschrieb </a:t>
            </a:r>
          </a:p>
          <a:p>
            <a:r>
              <a:rPr lang="de-CH" dirty="0" smtClean="0"/>
              <a:t>              3.1</a:t>
            </a:r>
            <a:r>
              <a:rPr lang="de-CH" smtClean="0"/>
              <a:t>:   Visualisierung </a:t>
            </a:r>
            <a:r>
              <a:rPr lang="de-CH" dirty="0" smtClean="0"/>
              <a:t>Antennen </a:t>
            </a:r>
            <a:r>
              <a:rPr lang="de-CH" dirty="0"/>
              <a:t>auf Dach </a:t>
            </a:r>
            <a:r>
              <a:rPr lang="de-CH" dirty="0" err="1"/>
              <a:t>Schwerziwerg</a:t>
            </a:r>
            <a:r>
              <a:rPr lang="de-CH" dirty="0"/>
              <a:t> 7, Meggen (Sicht Nord)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2411760" y="3212976"/>
            <a:ext cx="0" cy="14401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5056810" y="2360302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dirty="0" smtClean="0"/>
              <a:t>KW-Antenne</a:t>
            </a:r>
            <a:endParaRPr lang="de-CH" sz="1500" dirty="0"/>
          </a:p>
        </p:txBody>
      </p:sp>
      <p:sp>
        <p:nvSpPr>
          <p:cNvPr id="27" name="Textfeld 26"/>
          <p:cNvSpPr txBox="1"/>
          <p:nvPr/>
        </p:nvSpPr>
        <p:spPr>
          <a:xfrm>
            <a:off x="451899" y="2741037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dirty="0" smtClean="0"/>
              <a:t>VHF-UHF Antenne</a:t>
            </a:r>
            <a:endParaRPr lang="de-CH" sz="1500" dirty="0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2051720" y="2960948"/>
            <a:ext cx="288032" cy="2520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716016" y="19888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839309"/>
              </p:ext>
            </p:extLst>
          </p:nvPr>
        </p:nvGraphicFramePr>
        <p:xfrm>
          <a:off x="619125" y="746191"/>
          <a:ext cx="8193088" cy="564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Acrobat Document" r:id="rId3" imgW="8019915" imgH="5667172" progId="AcroExch.Document.DC">
                  <p:embed/>
                </p:oleObj>
              </mc:Choice>
              <mc:Fallback>
                <p:oleObj name="Acrobat Document" r:id="rId3" imgW="8019915" imgH="566717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71000" contrast="-74000"/>
                      </a:blip>
                      <a:stretch>
                        <a:fillRect/>
                      </a:stretch>
                    </p:blipFill>
                    <p:spPr>
                      <a:xfrm>
                        <a:off x="619125" y="746191"/>
                        <a:ext cx="8193088" cy="5641975"/>
                      </a:xfrm>
                      <a:prstGeom prst="rect">
                        <a:avLst/>
                      </a:prstGeom>
                      <a:ln w="254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Gerade Verbindung 23"/>
          <p:cNvCxnSpPr/>
          <p:nvPr/>
        </p:nvCxnSpPr>
        <p:spPr>
          <a:xfrm flipV="1">
            <a:off x="4716016" y="2060848"/>
            <a:ext cx="0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3131840" y="3573016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1835696" y="3573016"/>
            <a:ext cx="129614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1835696" y="3717032"/>
            <a:ext cx="0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1835696" y="3861048"/>
            <a:ext cx="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1835696" y="5229200"/>
            <a:ext cx="2016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flipV="1">
            <a:off x="4716016" y="1844824"/>
            <a:ext cx="1728192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>
            <a:off x="6444208" y="1844824"/>
            <a:ext cx="1296144" cy="108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>
            <a:off x="7740352" y="1952836"/>
            <a:ext cx="0" cy="15481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flipH="1">
            <a:off x="6444208" y="3501008"/>
            <a:ext cx="1296144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flipH="1">
            <a:off x="5580112" y="3573016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>
            <a:off x="5580112" y="3573016"/>
            <a:ext cx="0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flipV="1">
            <a:off x="3851920" y="5085184"/>
            <a:ext cx="1728192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>
            <a:off x="4716016" y="3573016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4716016" y="3861048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>
            <a:off x="5042603" y="3212976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5042603" y="3212976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5042603" y="3501008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>
            <a:off x="5330635" y="3212976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/>
          <p:nvPr/>
        </p:nvCxnSpPr>
        <p:spPr>
          <a:xfrm flipH="1">
            <a:off x="2115078" y="3573016"/>
            <a:ext cx="2755428" cy="14401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flipV="1">
            <a:off x="4870506" y="2132856"/>
            <a:ext cx="2653822" cy="1440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>
            <a:off x="1043608" y="109034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Grundriss Dach  und Anordnung der </a:t>
            </a:r>
            <a:r>
              <a:rPr lang="de-CH" b="1" dirty="0" err="1" smtClean="0"/>
              <a:t>Amntennen</a:t>
            </a:r>
            <a:endParaRPr lang="de-CH" b="1" dirty="0" smtClean="0"/>
          </a:p>
        </p:txBody>
      </p:sp>
      <p:sp>
        <p:nvSpPr>
          <p:cNvPr id="89" name="Textfeld 88"/>
          <p:cNvSpPr txBox="1"/>
          <p:nvPr/>
        </p:nvSpPr>
        <p:spPr>
          <a:xfrm>
            <a:off x="692194" y="1627354"/>
            <a:ext cx="3663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Ant1: Mittelstütze:  GFK-Rohr 50 mm Ø</a:t>
            </a:r>
          </a:p>
          <a:p>
            <a:r>
              <a:rPr lang="de-CH" sz="1400" dirty="0"/>
              <a:t> </a:t>
            </a:r>
            <a:r>
              <a:rPr lang="de-CH" sz="1400" dirty="0" smtClean="0"/>
              <a:t>          Höhe 3.3m über Dach</a:t>
            </a:r>
          </a:p>
          <a:p>
            <a:r>
              <a:rPr lang="de-CH" sz="1400" dirty="0" smtClean="0"/>
              <a:t>           Farbe: dunkel braun</a:t>
            </a:r>
          </a:p>
          <a:p>
            <a:r>
              <a:rPr lang="de-CH" sz="1400" dirty="0" smtClean="0"/>
              <a:t>           Dipoldraht</a:t>
            </a:r>
            <a:r>
              <a:rPr lang="de-CH" sz="1400" dirty="0"/>
              <a:t>:     </a:t>
            </a:r>
            <a:r>
              <a:rPr lang="de-CH" sz="1400" dirty="0" smtClean="0"/>
              <a:t>Ø  1.5 mm, kupferfarbig</a:t>
            </a:r>
          </a:p>
          <a:p>
            <a:r>
              <a:rPr lang="de-CH" sz="1400" dirty="0" smtClean="0"/>
              <a:t>           Länge:     2 x 18.5 m    </a:t>
            </a:r>
            <a:endParaRPr lang="de-CH" sz="1400" dirty="0"/>
          </a:p>
        </p:txBody>
      </p:sp>
      <p:sp>
        <p:nvSpPr>
          <p:cNvPr id="90" name="Textfeld 89"/>
          <p:cNvSpPr txBox="1"/>
          <p:nvPr/>
        </p:nvSpPr>
        <p:spPr>
          <a:xfrm>
            <a:off x="4716016" y="57332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/>
          </a:p>
        </p:txBody>
      </p:sp>
      <p:sp>
        <p:nvSpPr>
          <p:cNvPr id="91" name="Textfeld 90"/>
          <p:cNvSpPr txBox="1"/>
          <p:nvPr/>
        </p:nvSpPr>
        <p:spPr>
          <a:xfrm>
            <a:off x="1300121" y="573325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Standort:  Schwerziweg 7,  6045 Meggen,  GB 1975</a:t>
            </a:r>
            <a:endParaRPr lang="de-CH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660785" y="188640"/>
            <a:ext cx="5518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/>
              <a:t>Beilage 3.2:  Grundriss der Antennen</a:t>
            </a:r>
            <a:endParaRPr lang="de-CH" sz="20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137567" y="3702784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.</a:t>
            </a:r>
            <a:endParaRPr lang="de-CH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400042" y="2994041"/>
            <a:ext cx="2370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Ant1: KW-Drahtantenne</a:t>
            </a:r>
            <a:endParaRPr lang="de-CH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2895842" y="3703554"/>
            <a:ext cx="1401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Ant2: UHF+VHF</a:t>
            </a:r>
            <a:endParaRPr lang="de-CH" sz="1100" dirty="0"/>
          </a:p>
        </p:txBody>
      </p:sp>
      <p:sp>
        <p:nvSpPr>
          <p:cNvPr id="3" name="Textfeld 2"/>
          <p:cNvSpPr txBox="1"/>
          <p:nvPr/>
        </p:nvSpPr>
        <p:spPr>
          <a:xfrm>
            <a:off x="4727736" y="3119391"/>
            <a:ext cx="614619" cy="64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90" dirty="0" smtClean="0"/>
              <a:t>.</a:t>
            </a:r>
            <a:endParaRPr lang="de-CH" sz="3590" dirty="0"/>
          </a:p>
        </p:txBody>
      </p:sp>
      <p:sp>
        <p:nvSpPr>
          <p:cNvPr id="8" name="Textfeld 7"/>
          <p:cNvSpPr txBox="1"/>
          <p:nvPr/>
        </p:nvSpPr>
        <p:spPr>
          <a:xfrm>
            <a:off x="731606" y="311495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err="1" smtClean="0"/>
              <a:t>Ant</a:t>
            </a:r>
            <a:r>
              <a:rPr lang="de-CH" sz="1400" dirty="0" smtClean="0"/>
              <a:t> 2: vertikaler Stab 77 cm </a:t>
            </a:r>
            <a:r>
              <a:rPr lang="de-CH" sz="1100" dirty="0" smtClean="0"/>
              <a:t>(siehe Datenblatt)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37302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2" r="51611" b="31545"/>
          <a:stretch/>
        </p:blipFill>
        <p:spPr>
          <a:xfrm>
            <a:off x="2724149" y="1206302"/>
            <a:ext cx="6419953" cy="5661248"/>
          </a:xfrm>
          <a:prstGeom prst="rect">
            <a:avLst/>
          </a:prstGeom>
        </p:spPr>
      </p:pic>
      <p:cxnSp>
        <p:nvCxnSpPr>
          <p:cNvPr id="18" name="Gerade Verbindung 17"/>
          <p:cNvCxnSpPr/>
          <p:nvPr/>
        </p:nvCxnSpPr>
        <p:spPr>
          <a:xfrm>
            <a:off x="827584" y="1772816"/>
            <a:ext cx="0" cy="216024"/>
          </a:xfrm>
          <a:prstGeom prst="line">
            <a:avLst/>
          </a:prstGeom>
          <a:ln>
            <a:solidFill>
              <a:schemeClr val="bg1">
                <a:lumMod val="6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/>
          <p:cNvCxnSpPr/>
          <p:nvPr/>
        </p:nvCxnSpPr>
        <p:spPr>
          <a:xfrm flipH="1">
            <a:off x="5317369" y="3705881"/>
            <a:ext cx="709396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4139952" y="2348880"/>
            <a:ext cx="5004048" cy="504056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  <a:alpha val="8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73245"/>
            <a:ext cx="287665" cy="479126"/>
          </a:xfrm>
          <a:prstGeom prst="rect">
            <a:avLst/>
          </a:prstGeom>
        </p:spPr>
      </p:pic>
      <p:cxnSp>
        <p:nvCxnSpPr>
          <p:cNvPr id="13" name="Gerade Verbindung 12"/>
          <p:cNvCxnSpPr/>
          <p:nvPr/>
        </p:nvCxnSpPr>
        <p:spPr>
          <a:xfrm flipH="1">
            <a:off x="3896524" y="3373245"/>
            <a:ext cx="647889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139952" y="2852936"/>
            <a:ext cx="0" cy="5203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 rot="16200000">
            <a:off x="3554455" y="2853351"/>
            <a:ext cx="793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OKA 1</a:t>
            </a:r>
            <a:endParaRPr lang="de-CH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107505" y="1770555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OKA 1</a:t>
            </a:r>
            <a:r>
              <a:rPr lang="de-CH" sz="1600" dirty="0" smtClean="0"/>
              <a:t>:  Berechnung </a:t>
            </a:r>
          </a:p>
          <a:p>
            <a:endParaRPr lang="de-CH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107505" y="2348880"/>
            <a:ext cx="2664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Simshöhe</a:t>
            </a:r>
            <a:r>
              <a:rPr lang="de-CH" sz="1600" dirty="0" smtClean="0"/>
              <a:t>                   76 cm</a:t>
            </a:r>
          </a:p>
          <a:p>
            <a:r>
              <a:rPr lang="de-CH" sz="1600" dirty="0" smtClean="0"/>
              <a:t>Fensterhöhe            173 cm</a:t>
            </a:r>
          </a:p>
          <a:p>
            <a:r>
              <a:rPr lang="de-CH" sz="1600" dirty="0" err="1" smtClean="0"/>
              <a:t>Decke+Dachaufbau</a:t>
            </a:r>
            <a:r>
              <a:rPr lang="de-CH" sz="1600" dirty="0" smtClean="0"/>
              <a:t>  83 cm</a:t>
            </a:r>
          </a:p>
          <a:p>
            <a:r>
              <a:rPr lang="de-CH" sz="1600" dirty="0" smtClean="0"/>
              <a:t>Draht üb. Dach min. 20 cm</a:t>
            </a:r>
          </a:p>
          <a:p>
            <a:r>
              <a:rPr lang="de-CH" sz="1600" dirty="0" smtClean="0"/>
              <a:t>./. Person Grösse   -200 cm ______________________</a:t>
            </a:r>
          </a:p>
          <a:p>
            <a:endParaRPr lang="de-CH" sz="1600" dirty="0"/>
          </a:p>
          <a:p>
            <a:r>
              <a:rPr lang="de-CH" sz="1600" dirty="0" smtClean="0"/>
              <a:t>Total OKA 1              152 cm</a:t>
            </a:r>
          </a:p>
          <a:p>
            <a:r>
              <a:rPr lang="de-CH" sz="1600" dirty="0" smtClean="0"/>
              <a:t>_____________________</a:t>
            </a:r>
            <a:endParaRPr lang="de-CH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179512" y="332656"/>
            <a:ext cx="8964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/>
              <a:t>Beilage 3.3: Berechnung des Sicherheitsabstandes OKA1 für </a:t>
            </a:r>
            <a:r>
              <a:rPr lang="de-CH" sz="2000" b="1" dirty="0" err="1" smtClean="0"/>
              <a:t>Ant</a:t>
            </a:r>
            <a:r>
              <a:rPr lang="de-CH" sz="2000" b="1" dirty="0" smtClean="0"/>
              <a:t>. 1  (KW)</a:t>
            </a:r>
          </a:p>
          <a:p>
            <a:r>
              <a:rPr lang="de-CH" b="1" dirty="0"/>
              <a:t> </a:t>
            </a:r>
            <a:r>
              <a:rPr lang="de-CH" b="1" dirty="0" smtClean="0"/>
              <a:t>                       </a:t>
            </a:r>
            <a:r>
              <a:rPr lang="de-CH" dirty="0" smtClean="0"/>
              <a:t>Ort für kurzfristigen Aufenthalt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07505" y="5142253"/>
            <a:ext cx="2664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Wohnung: Raumhöhe 2.60m</a:t>
            </a:r>
          </a:p>
          <a:p>
            <a:endParaRPr lang="de-CH" sz="1600" dirty="0"/>
          </a:p>
          <a:p>
            <a:r>
              <a:rPr lang="de-CH" sz="1600" dirty="0" smtClean="0"/>
              <a:t>Dämpfung durch</a:t>
            </a:r>
          </a:p>
          <a:p>
            <a:r>
              <a:rPr lang="de-CH" sz="1600" dirty="0" smtClean="0"/>
              <a:t>Betondecke:     min. 10 </a:t>
            </a:r>
            <a:r>
              <a:rPr lang="de-CH" sz="1600" dirty="0" err="1" smtClean="0"/>
              <a:t>db</a:t>
            </a:r>
            <a:endParaRPr lang="de-CH" sz="1600" dirty="0" smtClean="0"/>
          </a:p>
          <a:p>
            <a:r>
              <a:rPr lang="de-CH" sz="1600" dirty="0" smtClean="0"/>
              <a:t>(</a:t>
            </a:r>
            <a:r>
              <a:rPr lang="de-CH" sz="1600" dirty="0" err="1" smtClean="0"/>
              <a:t>entspr</a:t>
            </a:r>
            <a:r>
              <a:rPr lang="de-CH" sz="1600" dirty="0" smtClean="0"/>
              <a:t>. Leistungsfaktor 10)</a:t>
            </a:r>
            <a:endParaRPr lang="de-CH" sz="1600" dirty="0"/>
          </a:p>
        </p:txBody>
      </p:sp>
      <p:cxnSp>
        <p:nvCxnSpPr>
          <p:cNvPr id="19" name="Gerade Verbindung 18"/>
          <p:cNvCxnSpPr/>
          <p:nvPr/>
        </p:nvCxnSpPr>
        <p:spPr>
          <a:xfrm flipH="1">
            <a:off x="4004320" y="3853854"/>
            <a:ext cx="2022445" cy="8677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5442811" y="3005078"/>
            <a:ext cx="58395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5442811" y="3190674"/>
            <a:ext cx="58395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594009" y="3640502"/>
            <a:ext cx="1276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76 cm</a:t>
            </a:r>
            <a:endParaRPr lang="de-CH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5594008" y="3313475"/>
            <a:ext cx="1541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173 cm</a:t>
            </a:r>
            <a:endParaRPr lang="de-CH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5442811" y="2960474"/>
            <a:ext cx="2701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     83cm</a:t>
            </a:r>
            <a:endParaRPr lang="de-CH" sz="1200" dirty="0"/>
          </a:p>
        </p:txBody>
      </p:sp>
      <p:cxnSp>
        <p:nvCxnSpPr>
          <p:cNvPr id="52" name="Gerade Verbindung 51"/>
          <p:cNvCxnSpPr/>
          <p:nvPr/>
        </p:nvCxnSpPr>
        <p:spPr>
          <a:xfrm>
            <a:off x="5498566" y="3005078"/>
            <a:ext cx="0" cy="853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3663701" y="2433835"/>
            <a:ext cx="979939" cy="93940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4643641" y="3007239"/>
            <a:ext cx="576431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4355976" y="2871986"/>
            <a:ext cx="864096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4931856" y="2629481"/>
            <a:ext cx="0" cy="24250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4931856" y="3007239"/>
            <a:ext cx="0" cy="18343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4674966" y="2805310"/>
            <a:ext cx="1576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2</a:t>
            </a:r>
            <a:r>
              <a:rPr lang="de-CH" sz="1200" dirty="0" smtClean="0"/>
              <a:t>0 cm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0688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2" r="51611" b="31545"/>
          <a:stretch/>
        </p:blipFill>
        <p:spPr>
          <a:xfrm>
            <a:off x="2748851" y="1196752"/>
            <a:ext cx="6419953" cy="5661248"/>
          </a:xfrm>
          <a:prstGeom prst="rect">
            <a:avLst/>
          </a:prstGeom>
        </p:spPr>
      </p:pic>
      <p:cxnSp>
        <p:nvCxnSpPr>
          <p:cNvPr id="18" name="Gerade Verbindung 17"/>
          <p:cNvCxnSpPr/>
          <p:nvPr/>
        </p:nvCxnSpPr>
        <p:spPr>
          <a:xfrm>
            <a:off x="827584" y="1772816"/>
            <a:ext cx="0" cy="216024"/>
          </a:xfrm>
          <a:prstGeom prst="line">
            <a:avLst/>
          </a:prstGeom>
          <a:ln>
            <a:solidFill>
              <a:schemeClr val="bg1">
                <a:lumMod val="6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/>
          <p:cNvCxnSpPr/>
          <p:nvPr/>
        </p:nvCxnSpPr>
        <p:spPr>
          <a:xfrm flipH="1">
            <a:off x="5317369" y="3705881"/>
            <a:ext cx="709396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73245"/>
            <a:ext cx="287665" cy="479126"/>
          </a:xfrm>
          <a:prstGeom prst="rect">
            <a:avLst/>
          </a:prstGeom>
        </p:spPr>
      </p:pic>
      <p:cxnSp>
        <p:nvCxnSpPr>
          <p:cNvPr id="13" name="Gerade Verbindung 12"/>
          <p:cNvCxnSpPr/>
          <p:nvPr/>
        </p:nvCxnSpPr>
        <p:spPr>
          <a:xfrm flipH="1">
            <a:off x="4395288" y="3373244"/>
            <a:ext cx="2120928" cy="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271026" y="2989964"/>
            <a:ext cx="0" cy="3681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 rot="16200000">
            <a:off x="6063379" y="2951592"/>
            <a:ext cx="793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OKA 2</a:t>
            </a:r>
            <a:endParaRPr lang="de-CH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107505" y="1770555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OKA 2</a:t>
            </a:r>
            <a:r>
              <a:rPr lang="de-CH" sz="1600" dirty="0" smtClean="0"/>
              <a:t>:  Berechnung </a:t>
            </a:r>
          </a:p>
          <a:p>
            <a:endParaRPr lang="de-CH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107505" y="2348880"/>
            <a:ext cx="26642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Simshöhe</a:t>
            </a:r>
            <a:r>
              <a:rPr lang="de-CH" sz="1600" dirty="0" smtClean="0"/>
              <a:t>                   76 cm</a:t>
            </a:r>
          </a:p>
          <a:p>
            <a:r>
              <a:rPr lang="de-CH" sz="1600" dirty="0" smtClean="0"/>
              <a:t>Fensterhöhe            173 cm</a:t>
            </a:r>
          </a:p>
          <a:p>
            <a:r>
              <a:rPr lang="de-CH" sz="1600" dirty="0" err="1" smtClean="0"/>
              <a:t>Decke+Dachaufbau</a:t>
            </a:r>
            <a:r>
              <a:rPr lang="de-CH" sz="1600" dirty="0" smtClean="0"/>
              <a:t>  83 cm</a:t>
            </a:r>
          </a:p>
          <a:p>
            <a:r>
              <a:rPr lang="de-CH" sz="1600" dirty="0" smtClean="0"/>
              <a:t>./. Person Grösse   -200 cm ______________________</a:t>
            </a:r>
          </a:p>
          <a:p>
            <a:endParaRPr lang="de-CH" sz="1600" dirty="0"/>
          </a:p>
          <a:p>
            <a:r>
              <a:rPr lang="de-CH" sz="1600" dirty="0" smtClean="0"/>
              <a:t>Total OKA 2              132 cm</a:t>
            </a:r>
          </a:p>
          <a:p>
            <a:r>
              <a:rPr lang="de-CH" sz="1600" dirty="0" smtClean="0"/>
              <a:t>_____________________</a:t>
            </a:r>
            <a:endParaRPr lang="de-CH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179512" y="332656"/>
            <a:ext cx="8964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/>
              <a:t>Beilage 3.4: Berechnung des Sicherheitsabstandes OKA2 für </a:t>
            </a:r>
            <a:r>
              <a:rPr lang="de-CH" sz="2000" b="1" dirty="0" err="1" smtClean="0"/>
              <a:t>Ant</a:t>
            </a:r>
            <a:r>
              <a:rPr lang="de-CH" sz="2000" b="1" dirty="0" smtClean="0"/>
              <a:t>. 2  (VHF-UHF) </a:t>
            </a:r>
          </a:p>
          <a:p>
            <a:r>
              <a:rPr lang="de-CH" b="1" dirty="0"/>
              <a:t> </a:t>
            </a:r>
            <a:r>
              <a:rPr lang="de-CH" b="1" dirty="0" smtClean="0"/>
              <a:t>                       </a:t>
            </a:r>
            <a:r>
              <a:rPr lang="de-CH" dirty="0" smtClean="0"/>
              <a:t>Ort für kurzfristigen Aufenthalt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07505" y="5142253"/>
            <a:ext cx="2664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Wohnung: Raumhöhe 2.60m</a:t>
            </a:r>
          </a:p>
          <a:p>
            <a:endParaRPr lang="de-CH" sz="1600" dirty="0"/>
          </a:p>
          <a:p>
            <a:r>
              <a:rPr lang="de-CH" sz="1600" dirty="0" smtClean="0"/>
              <a:t>Dämpfung durch</a:t>
            </a:r>
          </a:p>
          <a:p>
            <a:r>
              <a:rPr lang="de-CH" sz="1600" dirty="0" smtClean="0"/>
              <a:t>Betondecke:     min. 10 </a:t>
            </a:r>
            <a:r>
              <a:rPr lang="de-CH" sz="1600" dirty="0" err="1" smtClean="0"/>
              <a:t>db</a:t>
            </a:r>
            <a:endParaRPr lang="de-CH" sz="1600" dirty="0" smtClean="0"/>
          </a:p>
          <a:p>
            <a:r>
              <a:rPr lang="de-CH" sz="1600" dirty="0" smtClean="0"/>
              <a:t>(</a:t>
            </a:r>
            <a:r>
              <a:rPr lang="de-CH" sz="1600" dirty="0" err="1" smtClean="0"/>
              <a:t>entspr</a:t>
            </a:r>
            <a:r>
              <a:rPr lang="de-CH" sz="1600" dirty="0" smtClean="0"/>
              <a:t>. Leistungsfaktor 10)</a:t>
            </a:r>
            <a:endParaRPr lang="de-CH" sz="1600" dirty="0"/>
          </a:p>
        </p:txBody>
      </p:sp>
      <p:cxnSp>
        <p:nvCxnSpPr>
          <p:cNvPr id="19" name="Gerade Verbindung 18"/>
          <p:cNvCxnSpPr/>
          <p:nvPr/>
        </p:nvCxnSpPr>
        <p:spPr>
          <a:xfrm flipH="1">
            <a:off x="4004320" y="3853854"/>
            <a:ext cx="2022445" cy="8677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5752648" y="3005078"/>
            <a:ext cx="58395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5442811" y="3190674"/>
            <a:ext cx="58395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636293" y="3640502"/>
            <a:ext cx="1276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76 cm</a:t>
            </a:r>
            <a:endParaRPr lang="de-CH" sz="1200" dirty="0"/>
          </a:p>
        </p:txBody>
      </p:sp>
      <p:sp>
        <p:nvSpPr>
          <p:cNvPr id="25" name="Textfeld 24"/>
          <p:cNvSpPr txBox="1"/>
          <p:nvPr/>
        </p:nvSpPr>
        <p:spPr>
          <a:xfrm rot="16200000">
            <a:off x="4868536" y="2875169"/>
            <a:ext cx="1541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173 cm</a:t>
            </a:r>
            <a:endParaRPr lang="de-CH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5298591" y="2957856"/>
            <a:ext cx="1142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     83cm</a:t>
            </a:r>
            <a:endParaRPr lang="de-CH" sz="1200" dirty="0"/>
          </a:p>
        </p:txBody>
      </p:sp>
      <p:sp>
        <p:nvSpPr>
          <p:cNvPr id="6" name="Ellipse 5"/>
          <p:cNvSpPr/>
          <p:nvPr/>
        </p:nvSpPr>
        <p:spPr>
          <a:xfrm>
            <a:off x="5958828" y="2720125"/>
            <a:ext cx="648072" cy="653119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4" name="Gerade Verbindung 13"/>
          <p:cNvCxnSpPr/>
          <p:nvPr/>
        </p:nvCxnSpPr>
        <p:spPr>
          <a:xfrm>
            <a:off x="6274392" y="2815151"/>
            <a:ext cx="0" cy="10753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151068" y="2443126"/>
            <a:ext cx="1456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Ant2: VHF + UHF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8619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1800" b="1" dirty="0" smtClean="0"/>
              <a:t> </a:t>
            </a:r>
            <a:r>
              <a:rPr lang="de-CH" sz="2400" b="1" dirty="0" smtClean="0"/>
              <a:t>Beilage </a:t>
            </a:r>
            <a:r>
              <a:rPr lang="de-CH" sz="2400" b="1" dirty="0" smtClean="0"/>
              <a:t>3.5:  </a:t>
            </a:r>
            <a:r>
              <a:rPr lang="de-CH" sz="2400" b="1" dirty="0" smtClean="0"/>
              <a:t>weitere Technische Angaben: Multiband Dipol </a:t>
            </a:r>
            <a:endParaRPr lang="de-CH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Stützmast Ant1: Glasfaserrohr, 3.3 m hoch, 50mm Durchmesser, Farbe dunkel braun (wie Fenstersimse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Befestigung: an professionellem Satellitenständer, Platten zweilagig; Gewicht ca. 200 kg (vergl. Bild unten)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err="1" smtClean="0"/>
              <a:t>Ant</a:t>
            </a:r>
            <a:r>
              <a:rPr lang="de-CH" sz="1600" dirty="0" smtClean="0"/>
              <a:t> 1: Dipol-Drahtäste: 2x18.5 m lang, Kupferlackdraht, Durchmesser 1.5mm, Farbe kupferbraun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Speisung:  Zweidrahtleitung  (sog Hühnerleiter) innerhalb des Glasfaserrohrs verlaufend, daher unsichtbar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Dach nicht begehbar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OKA1 für </a:t>
            </a:r>
            <a:r>
              <a:rPr lang="de-CH" sz="1600" dirty="0" err="1" smtClean="0"/>
              <a:t>Ant</a:t>
            </a:r>
            <a:r>
              <a:rPr lang="de-CH" sz="1600" dirty="0" smtClean="0"/>
              <a:t> 1: geringster Abstand an den beiden Dipolenden (symmetrische Anordnung)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err="1" smtClean="0"/>
              <a:t>Ant</a:t>
            </a:r>
            <a:r>
              <a:rPr lang="de-CH" sz="1600" dirty="0" smtClean="0"/>
              <a:t> 2: VHF-UHF Stabantenne 77cm hoch, auf Alu Grundplatte ca. 80 x 80 cm auf </a:t>
            </a:r>
            <a:r>
              <a:rPr lang="de-CH" sz="1600" dirty="0" err="1" smtClean="0"/>
              <a:t>Dachhöhe</a:t>
            </a:r>
            <a:r>
              <a:rPr lang="de-CH" sz="1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OKA2 für </a:t>
            </a:r>
            <a:r>
              <a:rPr lang="de-CH" sz="1600" dirty="0" err="1" smtClean="0"/>
              <a:t>Ant</a:t>
            </a:r>
            <a:r>
              <a:rPr lang="de-CH" sz="1600" dirty="0" smtClean="0"/>
              <a:t> 2: Abstand zu Fusspunkt der Vertikalantenne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Betondecke</a:t>
            </a:r>
            <a:r>
              <a:rPr lang="de-CH" sz="1600" dirty="0"/>
              <a:t>:  Schirmmass min. 10 </a:t>
            </a:r>
            <a:r>
              <a:rPr lang="de-CH" sz="1600" dirty="0" err="1"/>
              <a:t>db</a:t>
            </a: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endParaRPr lang="de-CH" sz="1600" dirty="0" smtClean="0"/>
          </a:p>
        </p:txBody>
      </p:sp>
    </p:spTree>
    <p:extLst>
      <p:ext uri="{BB962C8B-B14F-4D97-AF65-F5344CB8AC3E}">
        <p14:creationId xmlns:p14="http://schemas.microsoft.com/office/powerpoint/2010/main" val="36442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2000" b="1" dirty="0" smtClean="0"/>
              <a:t>Beilage </a:t>
            </a:r>
            <a:r>
              <a:rPr lang="de-CH" sz="2000" b="1" dirty="0" smtClean="0"/>
              <a:t>3.6:  </a:t>
            </a:r>
            <a:r>
              <a:rPr lang="de-CH" sz="2000" b="1" dirty="0" smtClean="0"/>
              <a:t>Beispiel Sockel für die Befestigung der Mittelstütze</a:t>
            </a:r>
            <a:endParaRPr lang="de-CH" sz="2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4" y="2272772"/>
            <a:ext cx="2426988" cy="2345045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72" y="1263409"/>
            <a:ext cx="2808313" cy="29523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07" y="3790205"/>
            <a:ext cx="3581350" cy="27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Bildschirmpräsentation (4:3)</PresentationFormat>
  <Paragraphs>71</Paragraphs>
  <Slides>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Larissa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 Beilage 3.5:  weitere Technische Angaben: Multiband Dipol </vt:lpstr>
      <vt:lpstr>Beilage 3.6:  Beispiel Sockel für die Befestigung der Mittelstütze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Bernard</dc:creator>
  <cp:lastModifiedBy>Bernard</cp:lastModifiedBy>
  <cp:revision>101</cp:revision>
  <cp:lastPrinted>2016-04-03T12:40:09Z</cp:lastPrinted>
  <dcterms:created xsi:type="dcterms:W3CDTF">2015-05-17T10:05:45Z</dcterms:created>
  <dcterms:modified xsi:type="dcterms:W3CDTF">2016-04-03T12:45:25Z</dcterms:modified>
</cp:coreProperties>
</file>