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8"/>
  </p:notesMasterIdLst>
  <p:handoutMasterIdLst>
    <p:handoutMasterId r:id="rId49"/>
  </p:handoutMasterIdLst>
  <p:sldIdLst>
    <p:sldId id="256" r:id="rId2"/>
    <p:sldId id="494" r:id="rId3"/>
    <p:sldId id="508" r:id="rId4"/>
    <p:sldId id="509" r:id="rId5"/>
    <p:sldId id="495" r:id="rId6"/>
    <p:sldId id="496" r:id="rId7"/>
    <p:sldId id="497" r:id="rId8"/>
    <p:sldId id="498" r:id="rId9"/>
    <p:sldId id="499" r:id="rId10"/>
    <p:sldId id="500" r:id="rId11"/>
    <p:sldId id="501" r:id="rId12"/>
    <p:sldId id="502" r:id="rId13"/>
    <p:sldId id="503" r:id="rId14"/>
    <p:sldId id="504" r:id="rId15"/>
    <p:sldId id="505" r:id="rId16"/>
    <p:sldId id="523" r:id="rId17"/>
    <p:sldId id="524" r:id="rId18"/>
    <p:sldId id="526" r:id="rId19"/>
    <p:sldId id="518" r:id="rId20"/>
    <p:sldId id="522" r:id="rId21"/>
    <p:sldId id="531" r:id="rId22"/>
    <p:sldId id="507" r:id="rId23"/>
    <p:sldId id="457" r:id="rId24"/>
    <p:sldId id="458" r:id="rId25"/>
    <p:sldId id="487" r:id="rId26"/>
    <p:sldId id="488" r:id="rId27"/>
    <p:sldId id="489" r:id="rId28"/>
    <p:sldId id="490" r:id="rId29"/>
    <p:sldId id="520" r:id="rId30"/>
    <p:sldId id="483" r:id="rId31"/>
    <p:sldId id="491" r:id="rId32"/>
    <p:sldId id="492" r:id="rId33"/>
    <p:sldId id="519" r:id="rId34"/>
    <p:sldId id="512" r:id="rId35"/>
    <p:sldId id="511" r:id="rId36"/>
    <p:sldId id="510" r:id="rId37"/>
    <p:sldId id="493" r:id="rId38"/>
    <p:sldId id="513" r:id="rId39"/>
    <p:sldId id="514" r:id="rId40"/>
    <p:sldId id="515" r:id="rId41"/>
    <p:sldId id="525" r:id="rId42"/>
    <p:sldId id="516" r:id="rId43"/>
    <p:sldId id="517" r:id="rId44"/>
    <p:sldId id="521" r:id="rId45"/>
    <p:sldId id="529" r:id="rId46"/>
    <p:sldId id="528" r:id="rId47"/>
  </p:sldIdLst>
  <p:sldSz cx="9144000" cy="6858000" type="screen4x3"/>
  <p:notesSz cx="6918325" cy="10048875"/>
  <p:defaultTextStyle>
    <a:defPPr>
      <a:defRPr lang="de-CH"/>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FFFF"/>
    <a:srgbClr val="777777"/>
    <a:srgbClr val="00FFFF"/>
    <a:srgbClr val="FFFF00"/>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475" autoAdjust="0"/>
  </p:normalViewPr>
  <p:slideViewPr>
    <p:cSldViewPr>
      <p:cViewPr varScale="1">
        <p:scale>
          <a:sx n="59" d="100"/>
          <a:sy n="59" d="100"/>
        </p:scale>
        <p:origin x="-342" y="-90"/>
      </p:cViewPr>
      <p:guideLst>
        <p:guide orient="horz" pos="2160"/>
        <p:guide pos="2880"/>
      </p:guideLst>
    </p:cSldViewPr>
  </p:slideViewPr>
  <p:outlineViewPr>
    <p:cViewPr>
      <p:scale>
        <a:sx n="33" d="100"/>
        <a:sy n="33" d="100"/>
      </p:scale>
      <p:origin x="0" y="2113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97200" cy="503238"/>
          </a:xfrm>
          <a:prstGeom prst="rect">
            <a:avLst/>
          </a:prstGeom>
          <a:noFill/>
          <a:ln>
            <a:noFill/>
          </a:ln>
          <a:effectLst/>
          <a:extLst/>
        </p:spPr>
        <p:txBody>
          <a:bodyPr vert="horz" wrap="square" lIns="91434" tIns="45717" rIns="91434" bIns="45717" numCol="1" anchor="t" anchorCtr="0" compatLnSpc="1">
            <a:prstTxWarp prst="textNoShape">
              <a:avLst/>
            </a:prstTxWarp>
          </a:bodyPr>
          <a:lstStyle>
            <a:lvl1pPr>
              <a:defRPr sz="1200">
                <a:latin typeface="Arial" charset="0"/>
              </a:defRPr>
            </a:lvl1pPr>
          </a:lstStyle>
          <a:p>
            <a:pPr>
              <a:defRPr/>
            </a:pPr>
            <a:endParaRPr lang="de-CH"/>
          </a:p>
        </p:txBody>
      </p:sp>
      <p:sp>
        <p:nvSpPr>
          <p:cNvPr id="100355" name="Rectangle 3"/>
          <p:cNvSpPr>
            <a:spLocks noGrp="1" noChangeArrowheads="1"/>
          </p:cNvSpPr>
          <p:nvPr>
            <p:ph type="dt" sz="quarter" idx="1"/>
          </p:nvPr>
        </p:nvSpPr>
        <p:spPr bwMode="auto">
          <a:xfrm>
            <a:off x="3919538" y="0"/>
            <a:ext cx="2997200" cy="503238"/>
          </a:xfrm>
          <a:prstGeom prst="rect">
            <a:avLst/>
          </a:prstGeom>
          <a:noFill/>
          <a:ln>
            <a:noFill/>
          </a:ln>
          <a:effectLst/>
          <a:extLst/>
        </p:spPr>
        <p:txBody>
          <a:bodyPr vert="horz" wrap="square" lIns="91434" tIns="45717" rIns="91434" bIns="45717" numCol="1" anchor="t" anchorCtr="0" compatLnSpc="1">
            <a:prstTxWarp prst="textNoShape">
              <a:avLst/>
            </a:prstTxWarp>
          </a:bodyPr>
          <a:lstStyle>
            <a:lvl1pPr algn="r">
              <a:defRPr sz="1200">
                <a:latin typeface="Arial" charset="0"/>
              </a:defRPr>
            </a:lvl1pPr>
          </a:lstStyle>
          <a:p>
            <a:pPr>
              <a:defRPr/>
            </a:pPr>
            <a:endParaRPr lang="de-CH"/>
          </a:p>
        </p:txBody>
      </p:sp>
      <p:sp>
        <p:nvSpPr>
          <p:cNvPr id="100356" name="Rectangle 4"/>
          <p:cNvSpPr>
            <a:spLocks noGrp="1" noChangeArrowheads="1"/>
          </p:cNvSpPr>
          <p:nvPr>
            <p:ph type="ftr" sz="quarter" idx="2"/>
          </p:nvPr>
        </p:nvSpPr>
        <p:spPr bwMode="auto">
          <a:xfrm>
            <a:off x="0" y="9544050"/>
            <a:ext cx="2997200" cy="503238"/>
          </a:xfrm>
          <a:prstGeom prst="rect">
            <a:avLst/>
          </a:prstGeom>
          <a:noFill/>
          <a:ln>
            <a:noFill/>
          </a:ln>
          <a:effectLst/>
          <a:extLst/>
        </p:spPr>
        <p:txBody>
          <a:bodyPr vert="horz" wrap="square" lIns="91434" tIns="45717" rIns="91434" bIns="45717" numCol="1" anchor="b" anchorCtr="0" compatLnSpc="1">
            <a:prstTxWarp prst="textNoShape">
              <a:avLst/>
            </a:prstTxWarp>
          </a:bodyPr>
          <a:lstStyle>
            <a:lvl1pPr>
              <a:defRPr sz="1200">
                <a:latin typeface="Arial" charset="0"/>
              </a:defRPr>
            </a:lvl1pPr>
          </a:lstStyle>
          <a:p>
            <a:pPr>
              <a:defRPr/>
            </a:pPr>
            <a:endParaRPr lang="de-CH"/>
          </a:p>
        </p:txBody>
      </p:sp>
      <p:sp>
        <p:nvSpPr>
          <p:cNvPr id="100357" name="Rectangle 5"/>
          <p:cNvSpPr>
            <a:spLocks noGrp="1" noChangeArrowheads="1"/>
          </p:cNvSpPr>
          <p:nvPr>
            <p:ph type="sldNum" sz="quarter" idx="3"/>
          </p:nvPr>
        </p:nvSpPr>
        <p:spPr bwMode="auto">
          <a:xfrm>
            <a:off x="3919538" y="9544050"/>
            <a:ext cx="2997200" cy="503238"/>
          </a:xfrm>
          <a:prstGeom prst="rect">
            <a:avLst/>
          </a:prstGeom>
          <a:noFill/>
          <a:ln>
            <a:noFill/>
          </a:ln>
          <a:effectLst/>
          <a:extLst/>
        </p:spPr>
        <p:txBody>
          <a:bodyPr vert="horz" wrap="square" lIns="91434" tIns="45717" rIns="91434" bIns="45717" numCol="1" anchor="b" anchorCtr="0" compatLnSpc="1">
            <a:prstTxWarp prst="textNoShape">
              <a:avLst/>
            </a:prstTxWarp>
          </a:bodyPr>
          <a:lstStyle>
            <a:lvl1pPr algn="r">
              <a:defRPr sz="1200">
                <a:latin typeface="Arial" charset="0"/>
              </a:defRPr>
            </a:lvl1pPr>
          </a:lstStyle>
          <a:p>
            <a:pPr>
              <a:defRPr/>
            </a:pPr>
            <a:fld id="{73466779-C704-4D38-BC49-C906F52FCF11}" type="slidenum">
              <a:rPr lang="de-CH"/>
              <a:pPr>
                <a:defRPr/>
              </a:pPr>
              <a:t>‹Nr.›</a:t>
            </a:fld>
            <a:endParaRPr lang="de-CH"/>
          </a:p>
        </p:txBody>
      </p:sp>
    </p:spTree>
    <p:extLst>
      <p:ext uri="{BB962C8B-B14F-4D97-AF65-F5344CB8AC3E}">
        <p14:creationId xmlns:p14="http://schemas.microsoft.com/office/powerpoint/2010/main" val="310696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97200" cy="503238"/>
          </a:xfrm>
          <a:prstGeom prst="rect">
            <a:avLst/>
          </a:prstGeom>
        </p:spPr>
        <p:txBody>
          <a:bodyPr vert="horz" lIns="91440" tIns="45720" rIns="91440" bIns="45720" rtlCol="0"/>
          <a:lstStyle>
            <a:lvl1pPr algn="l">
              <a:defRPr sz="1200"/>
            </a:lvl1pPr>
          </a:lstStyle>
          <a:p>
            <a:pPr>
              <a:defRPr/>
            </a:pPr>
            <a:endParaRPr lang="de-CH"/>
          </a:p>
        </p:txBody>
      </p:sp>
      <p:sp>
        <p:nvSpPr>
          <p:cNvPr id="3" name="Datumsplatzhalter 2"/>
          <p:cNvSpPr>
            <a:spLocks noGrp="1"/>
          </p:cNvSpPr>
          <p:nvPr>
            <p:ph type="dt" idx="1"/>
          </p:nvPr>
        </p:nvSpPr>
        <p:spPr>
          <a:xfrm>
            <a:off x="3919538" y="0"/>
            <a:ext cx="2997200" cy="503238"/>
          </a:xfrm>
          <a:prstGeom prst="rect">
            <a:avLst/>
          </a:prstGeom>
        </p:spPr>
        <p:txBody>
          <a:bodyPr vert="horz" lIns="91440" tIns="45720" rIns="91440" bIns="45720" rtlCol="0"/>
          <a:lstStyle>
            <a:lvl1pPr algn="r">
              <a:defRPr sz="1200"/>
            </a:lvl1pPr>
          </a:lstStyle>
          <a:p>
            <a:pPr>
              <a:defRPr/>
            </a:pPr>
            <a:fld id="{1B49DAF4-E7DF-4E83-89A3-4166A0306AA3}" type="datetimeFigureOut">
              <a:rPr lang="de-CH"/>
              <a:pPr>
                <a:defRPr/>
              </a:pPr>
              <a:t>28.11.2012</a:t>
            </a:fld>
            <a:endParaRPr lang="de-CH"/>
          </a:p>
        </p:txBody>
      </p:sp>
      <p:sp>
        <p:nvSpPr>
          <p:cNvPr id="4" name="Folienbildplatzhalter 3"/>
          <p:cNvSpPr>
            <a:spLocks noGrp="1" noRot="1" noChangeAspect="1"/>
          </p:cNvSpPr>
          <p:nvPr>
            <p:ph type="sldImg" idx="2"/>
          </p:nvPr>
        </p:nvSpPr>
        <p:spPr>
          <a:xfrm>
            <a:off x="947738" y="754063"/>
            <a:ext cx="5022850" cy="3768725"/>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92150" y="4773613"/>
            <a:ext cx="5534025" cy="45212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
        <p:nvSpPr>
          <p:cNvPr id="6" name="Fußzeilenplatzhalter 5"/>
          <p:cNvSpPr>
            <a:spLocks noGrp="1"/>
          </p:cNvSpPr>
          <p:nvPr>
            <p:ph type="ftr" sz="quarter" idx="4"/>
          </p:nvPr>
        </p:nvSpPr>
        <p:spPr>
          <a:xfrm>
            <a:off x="0" y="9544050"/>
            <a:ext cx="2997200" cy="503238"/>
          </a:xfrm>
          <a:prstGeom prst="rect">
            <a:avLst/>
          </a:prstGeom>
        </p:spPr>
        <p:txBody>
          <a:bodyPr vert="horz" lIns="91440" tIns="45720" rIns="91440" bIns="45720" rtlCol="0" anchor="b"/>
          <a:lstStyle>
            <a:lvl1pPr algn="l">
              <a:defRPr sz="1200"/>
            </a:lvl1pPr>
          </a:lstStyle>
          <a:p>
            <a:pPr>
              <a:defRPr/>
            </a:pPr>
            <a:endParaRPr lang="de-CH"/>
          </a:p>
        </p:txBody>
      </p:sp>
      <p:sp>
        <p:nvSpPr>
          <p:cNvPr id="7" name="Foliennummernplatzhalter 6"/>
          <p:cNvSpPr>
            <a:spLocks noGrp="1"/>
          </p:cNvSpPr>
          <p:nvPr>
            <p:ph type="sldNum" sz="quarter" idx="5"/>
          </p:nvPr>
        </p:nvSpPr>
        <p:spPr>
          <a:xfrm>
            <a:off x="3919538" y="9544050"/>
            <a:ext cx="2997200" cy="503238"/>
          </a:xfrm>
          <a:prstGeom prst="rect">
            <a:avLst/>
          </a:prstGeom>
        </p:spPr>
        <p:txBody>
          <a:bodyPr vert="horz" lIns="91440" tIns="45720" rIns="91440" bIns="45720" rtlCol="0" anchor="b"/>
          <a:lstStyle>
            <a:lvl1pPr algn="r">
              <a:defRPr sz="1200"/>
            </a:lvl1pPr>
          </a:lstStyle>
          <a:p>
            <a:pPr>
              <a:defRPr/>
            </a:pPr>
            <a:fld id="{0E109AA2-A2A4-468D-84FB-725E78AEA4AC}" type="slidenum">
              <a:rPr lang="de-CH"/>
              <a:pPr>
                <a:defRPr/>
              </a:pPr>
              <a:t>‹Nr.›</a:t>
            </a:fld>
            <a:endParaRPr lang="de-CH"/>
          </a:p>
        </p:txBody>
      </p:sp>
    </p:spTree>
    <p:extLst>
      <p:ext uri="{BB962C8B-B14F-4D97-AF65-F5344CB8AC3E}">
        <p14:creationId xmlns:p14="http://schemas.microsoft.com/office/powerpoint/2010/main" val="2827013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17"/>
          <p:cNvSpPr>
            <a:spLocks noGrp="1" noChangeArrowheads="1"/>
          </p:cNvSpPr>
          <p:nvPr>
            <p:ph type="dt" sz="half" idx="10"/>
          </p:nvPr>
        </p:nvSpPr>
        <p:spPr>
          <a:ln/>
        </p:spPr>
        <p:txBody>
          <a:bodyPr/>
          <a:lstStyle>
            <a:lvl1pPr>
              <a:defRPr/>
            </a:lvl1pPr>
          </a:lstStyle>
          <a:p>
            <a:pPr>
              <a:defRPr/>
            </a:pPr>
            <a:endParaRPr lang="de-CH"/>
          </a:p>
        </p:txBody>
      </p:sp>
      <p:sp>
        <p:nvSpPr>
          <p:cNvPr id="5" name="Rectangle 18"/>
          <p:cNvSpPr>
            <a:spLocks noGrp="1" noChangeArrowheads="1"/>
          </p:cNvSpPr>
          <p:nvPr>
            <p:ph type="ftr" sz="quarter" idx="11"/>
          </p:nvPr>
        </p:nvSpPr>
        <p:spPr>
          <a:ln/>
        </p:spPr>
        <p:txBody>
          <a:bodyPr/>
          <a:lstStyle>
            <a:lvl1pPr>
              <a:defRPr/>
            </a:lvl1pPr>
          </a:lstStyle>
          <a:p>
            <a:pPr>
              <a:defRPr/>
            </a:pPr>
            <a:endParaRPr lang="de-CH"/>
          </a:p>
        </p:txBody>
      </p:sp>
      <p:sp>
        <p:nvSpPr>
          <p:cNvPr id="6" name="Rectangle 19"/>
          <p:cNvSpPr>
            <a:spLocks noGrp="1" noChangeArrowheads="1"/>
          </p:cNvSpPr>
          <p:nvPr>
            <p:ph type="sldNum" sz="quarter" idx="12"/>
          </p:nvPr>
        </p:nvSpPr>
        <p:spPr>
          <a:ln/>
        </p:spPr>
        <p:txBody>
          <a:bodyPr/>
          <a:lstStyle>
            <a:lvl1pPr>
              <a:defRPr/>
            </a:lvl1pPr>
          </a:lstStyle>
          <a:p>
            <a:pPr>
              <a:defRPr/>
            </a:pPr>
            <a:fld id="{D27B77CE-7765-400A-89D4-0048079DD43D}" type="slidenum">
              <a:rPr lang="de-CH"/>
              <a:pPr>
                <a:defRPr/>
              </a:pPr>
              <a:t>‹Nr.›</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24650" y="304800"/>
            <a:ext cx="1885950" cy="57912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1066800" y="304800"/>
            <a:ext cx="5505450" cy="5791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17"/>
          <p:cNvSpPr>
            <a:spLocks noGrp="1" noChangeArrowheads="1"/>
          </p:cNvSpPr>
          <p:nvPr>
            <p:ph type="dt" sz="half" idx="10"/>
          </p:nvPr>
        </p:nvSpPr>
        <p:spPr>
          <a:ln/>
        </p:spPr>
        <p:txBody>
          <a:bodyPr/>
          <a:lstStyle>
            <a:lvl1pPr>
              <a:defRPr/>
            </a:lvl1pPr>
          </a:lstStyle>
          <a:p>
            <a:pPr>
              <a:defRPr/>
            </a:pPr>
            <a:endParaRPr lang="de-CH"/>
          </a:p>
        </p:txBody>
      </p:sp>
      <p:sp>
        <p:nvSpPr>
          <p:cNvPr id="5" name="Rectangle 18"/>
          <p:cNvSpPr>
            <a:spLocks noGrp="1" noChangeArrowheads="1"/>
          </p:cNvSpPr>
          <p:nvPr>
            <p:ph type="ftr" sz="quarter" idx="11"/>
          </p:nvPr>
        </p:nvSpPr>
        <p:spPr>
          <a:ln/>
        </p:spPr>
        <p:txBody>
          <a:bodyPr/>
          <a:lstStyle>
            <a:lvl1pPr>
              <a:defRPr/>
            </a:lvl1pPr>
          </a:lstStyle>
          <a:p>
            <a:pPr>
              <a:defRPr/>
            </a:pPr>
            <a:endParaRPr lang="de-CH"/>
          </a:p>
        </p:txBody>
      </p:sp>
      <p:sp>
        <p:nvSpPr>
          <p:cNvPr id="6" name="Rectangle 19"/>
          <p:cNvSpPr>
            <a:spLocks noGrp="1" noChangeArrowheads="1"/>
          </p:cNvSpPr>
          <p:nvPr>
            <p:ph type="sldNum" sz="quarter" idx="12"/>
          </p:nvPr>
        </p:nvSpPr>
        <p:spPr>
          <a:ln/>
        </p:spPr>
        <p:txBody>
          <a:bodyPr/>
          <a:lstStyle>
            <a:lvl1pPr>
              <a:defRPr/>
            </a:lvl1pPr>
          </a:lstStyle>
          <a:p>
            <a:pPr>
              <a:defRPr/>
            </a:pPr>
            <a:fld id="{4F54F126-12EA-4F86-8EA3-BE925D6754B3}" type="slidenum">
              <a:rPr lang="de-CH"/>
              <a:pPr>
                <a:defRPr/>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Media">
  <p:cSld name="Titel, Text und Medienclip">
    <p:spTree>
      <p:nvGrpSpPr>
        <p:cNvPr id="1" name=""/>
        <p:cNvGrpSpPr/>
        <p:nvPr/>
      </p:nvGrpSpPr>
      <p:grpSpPr>
        <a:xfrm>
          <a:off x="0" y="0"/>
          <a:ext cx="0" cy="0"/>
          <a:chOff x="0" y="0"/>
          <a:chExt cx="0" cy="0"/>
        </a:xfrm>
      </p:grpSpPr>
      <p:sp>
        <p:nvSpPr>
          <p:cNvPr id="2" name="Titel 1"/>
          <p:cNvSpPr>
            <a:spLocks noGrp="1"/>
          </p:cNvSpPr>
          <p:nvPr>
            <p:ph type="title"/>
          </p:nvPr>
        </p:nvSpPr>
        <p:spPr>
          <a:xfrm>
            <a:off x="1066800" y="304800"/>
            <a:ext cx="7543800" cy="1431925"/>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1066800" y="1981200"/>
            <a:ext cx="36957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Medienplatzhalter 3"/>
          <p:cNvSpPr>
            <a:spLocks noGrp="1"/>
          </p:cNvSpPr>
          <p:nvPr>
            <p:ph type="media" sz="half" idx="2"/>
          </p:nvPr>
        </p:nvSpPr>
        <p:spPr>
          <a:xfrm>
            <a:off x="4914900" y="1981200"/>
            <a:ext cx="3695700" cy="4114800"/>
          </a:xfrm>
        </p:spPr>
        <p:txBody>
          <a:bodyPr/>
          <a:lstStyle/>
          <a:p>
            <a:pPr lvl="0"/>
            <a:endParaRPr lang="de-CH" noProof="0" smtClean="0"/>
          </a:p>
        </p:txBody>
      </p:sp>
      <p:sp>
        <p:nvSpPr>
          <p:cNvPr id="5" name="Rectangle 17"/>
          <p:cNvSpPr>
            <a:spLocks noGrp="1" noChangeArrowheads="1"/>
          </p:cNvSpPr>
          <p:nvPr>
            <p:ph type="dt" sz="half" idx="10"/>
          </p:nvPr>
        </p:nvSpPr>
        <p:spPr>
          <a:ln/>
        </p:spPr>
        <p:txBody>
          <a:bodyPr/>
          <a:lstStyle>
            <a:lvl1pPr>
              <a:defRPr/>
            </a:lvl1pPr>
          </a:lstStyle>
          <a:p>
            <a:pPr>
              <a:defRPr/>
            </a:pPr>
            <a:endParaRPr lang="de-CH"/>
          </a:p>
        </p:txBody>
      </p:sp>
      <p:sp>
        <p:nvSpPr>
          <p:cNvPr id="6" name="Rectangle 18"/>
          <p:cNvSpPr>
            <a:spLocks noGrp="1" noChangeArrowheads="1"/>
          </p:cNvSpPr>
          <p:nvPr>
            <p:ph type="ftr" sz="quarter" idx="11"/>
          </p:nvPr>
        </p:nvSpPr>
        <p:spPr>
          <a:ln/>
        </p:spPr>
        <p:txBody>
          <a:bodyPr/>
          <a:lstStyle>
            <a:lvl1pPr>
              <a:defRPr/>
            </a:lvl1pPr>
          </a:lstStyle>
          <a:p>
            <a:pPr>
              <a:defRPr/>
            </a:pPr>
            <a:endParaRPr lang="de-CH"/>
          </a:p>
        </p:txBody>
      </p:sp>
      <p:sp>
        <p:nvSpPr>
          <p:cNvPr id="7" name="Rectangle 19"/>
          <p:cNvSpPr>
            <a:spLocks noGrp="1" noChangeArrowheads="1"/>
          </p:cNvSpPr>
          <p:nvPr>
            <p:ph type="sldNum" sz="quarter" idx="12"/>
          </p:nvPr>
        </p:nvSpPr>
        <p:spPr>
          <a:ln/>
        </p:spPr>
        <p:txBody>
          <a:bodyPr/>
          <a:lstStyle>
            <a:lvl1pPr>
              <a:defRPr/>
            </a:lvl1pPr>
          </a:lstStyle>
          <a:p>
            <a:pPr>
              <a:defRPr/>
            </a:pPr>
            <a:fld id="{18CC9B92-1706-466B-A0B3-7FCAFE8D4F84}" type="slidenum">
              <a:rPr lang="de-CH"/>
              <a:pPr>
                <a:defRPr/>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7"/>
          <p:cNvSpPr>
            <a:spLocks noGrp="1" noChangeArrowheads="1"/>
          </p:cNvSpPr>
          <p:nvPr>
            <p:ph type="dt" sz="half" idx="10"/>
          </p:nvPr>
        </p:nvSpPr>
        <p:spPr>
          <a:ln/>
        </p:spPr>
        <p:txBody>
          <a:bodyPr/>
          <a:lstStyle>
            <a:lvl1pPr>
              <a:defRPr/>
            </a:lvl1pPr>
          </a:lstStyle>
          <a:p>
            <a:pPr>
              <a:defRPr/>
            </a:pPr>
            <a:endParaRPr lang="de-CH"/>
          </a:p>
        </p:txBody>
      </p:sp>
      <p:sp>
        <p:nvSpPr>
          <p:cNvPr id="5" name="Rectangle 18"/>
          <p:cNvSpPr>
            <a:spLocks noGrp="1" noChangeArrowheads="1"/>
          </p:cNvSpPr>
          <p:nvPr>
            <p:ph type="ftr" sz="quarter" idx="11"/>
          </p:nvPr>
        </p:nvSpPr>
        <p:spPr>
          <a:ln/>
        </p:spPr>
        <p:txBody>
          <a:bodyPr/>
          <a:lstStyle>
            <a:lvl1pPr>
              <a:defRPr/>
            </a:lvl1pPr>
          </a:lstStyle>
          <a:p>
            <a:pPr>
              <a:defRPr/>
            </a:pPr>
            <a:endParaRPr lang="de-CH"/>
          </a:p>
        </p:txBody>
      </p:sp>
      <p:sp>
        <p:nvSpPr>
          <p:cNvPr id="6" name="Rectangle 19"/>
          <p:cNvSpPr>
            <a:spLocks noGrp="1" noChangeArrowheads="1"/>
          </p:cNvSpPr>
          <p:nvPr>
            <p:ph type="sldNum" sz="quarter" idx="12"/>
          </p:nvPr>
        </p:nvSpPr>
        <p:spPr>
          <a:ln/>
        </p:spPr>
        <p:txBody>
          <a:bodyPr/>
          <a:lstStyle>
            <a:lvl1pPr>
              <a:defRPr/>
            </a:lvl1pPr>
          </a:lstStyle>
          <a:p>
            <a:pPr>
              <a:defRPr/>
            </a:pPr>
            <a:fld id="{BAFF3CCD-83A9-4792-B8F3-CC294C19C996}" type="slidenum">
              <a:rPr lang="de-CH"/>
              <a:pPr>
                <a:defRPr/>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17"/>
          <p:cNvSpPr>
            <a:spLocks noGrp="1" noChangeArrowheads="1"/>
          </p:cNvSpPr>
          <p:nvPr>
            <p:ph type="dt" sz="half" idx="10"/>
          </p:nvPr>
        </p:nvSpPr>
        <p:spPr>
          <a:ln/>
        </p:spPr>
        <p:txBody>
          <a:bodyPr/>
          <a:lstStyle>
            <a:lvl1pPr>
              <a:defRPr/>
            </a:lvl1pPr>
          </a:lstStyle>
          <a:p>
            <a:pPr>
              <a:defRPr/>
            </a:pPr>
            <a:endParaRPr lang="de-CH"/>
          </a:p>
        </p:txBody>
      </p:sp>
      <p:sp>
        <p:nvSpPr>
          <p:cNvPr id="6" name="Rectangle 18"/>
          <p:cNvSpPr>
            <a:spLocks noGrp="1" noChangeArrowheads="1"/>
          </p:cNvSpPr>
          <p:nvPr>
            <p:ph type="ftr" sz="quarter" idx="11"/>
          </p:nvPr>
        </p:nvSpPr>
        <p:spPr>
          <a:ln/>
        </p:spPr>
        <p:txBody>
          <a:bodyPr/>
          <a:lstStyle>
            <a:lvl1pPr>
              <a:defRPr/>
            </a:lvl1pPr>
          </a:lstStyle>
          <a:p>
            <a:pPr>
              <a:defRPr/>
            </a:pPr>
            <a:endParaRPr lang="de-CH"/>
          </a:p>
        </p:txBody>
      </p:sp>
      <p:sp>
        <p:nvSpPr>
          <p:cNvPr id="7" name="Rectangle 19"/>
          <p:cNvSpPr>
            <a:spLocks noGrp="1" noChangeArrowheads="1"/>
          </p:cNvSpPr>
          <p:nvPr>
            <p:ph type="sldNum" sz="quarter" idx="12"/>
          </p:nvPr>
        </p:nvSpPr>
        <p:spPr>
          <a:ln/>
        </p:spPr>
        <p:txBody>
          <a:bodyPr/>
          <a:lstStyle>
            <a:lvl1pPr>
              <a:defRPr/>
            </a:lvl1pPr>
          </a:lstStyle>
          <a:p>
            <a:pPr>
              <a:defRPr/>
            </a:pPr>
            <a:fld id="{39CFE092-750F-4D90-BAF8-5D85847E19DD}" type="slidenum">
              <a:rPr lang="de-CH"/>
              <a:pPr>
                <a:defRPr/>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17"/>
          <p:cNvSpPr>
            <a:spLocks noGrp="1" noChangeArrowheads="1"/>
          </p:cNvSpPr>
          <p:nvPr>
            <p:ph type="dt" sz="half" idx="10"/>
          </p:nvPr>
        </p:nvSpPr>
        <p:spPr>
          <a:ln/>
        </p:spPr>
        <p:txBody>
          <a:bodyPr/>
          <a:lstStyle>
            <a:lvl1pPr>
              <a:defRPr/>
            </a:lvl1pPr>
          </a:lstStyle>
          <a:p>
            <a:pPr>
              <a:defRPr/>
            </a:pPr>
            <a:endParaRPr lang="de-CH"/>
          </a:p>
        </p:txBody>
      </p:sp>
      <p:sp>
        <p:nvSpPr>
          <p:cNvPr id="8" name="Rectangle 18"/>
          <p:cNvSpPr>
            <a:spLocks noGrp="1" noChangeArrowheads="1"/>
          </p:cNvSpPr>
          <p:nvPr>
            <p:ph type="ftr" sz="quarter" idx="11"/>
          </p:nvPr>
        </p:nvSpPr>
        <p:spPr>
          <a:ln/>
        </p:spPr>
        <p:txBody>
          <a:bodyPr/>
          <a:lstStyle>
            <a:lvl1pPr>
              <a:defRPr/>
            </a:lvl1pPr>
          </a:lstStyle>
          <a:p>
            <a:pPr>
              <a:defRPr/>
            </a:pPr>
            <a:endParaRPr lang="de-CH"/>
          </a:p>
        </p:txBody>
      </p:sp>
      <p:sp>
        <p:nvSpPr>
          <p:cNvPr id="9" name="Rectangle 19"/>
          <p:cNvSpPr>
            <a:spLocks noGrp="1" noChangeArrowheads="1"/>
          </p:cNvSpPr>
          <p:nvPr>
            <p:ph type="sldNum" sz="quarter" idx="12"/>
          </p:nvPr>
        </p:nvSpPr>
        <p:spPr>
          <a:ln/>
        </p:spPr>
        <p:txBody>
          <a:bodyPr/>
          <a:lstStyle>
            <a:lvl1pPr>
              <a:defRPr/>
            </a:lvl1pPr>
          </a:lstStyle>
          <a:p>
            <a:pPr>
              <a:defRPr/>
            </a:pPr>
            <a:fld id="{A936524C-BAE0-42EA-A13A-38024A54DA6F}" type="slidenum">
              <a:rPr lang="de-CH"/>
              <a:pPr>
                <a:defRPr/>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17"/>
          <p:cNvSpPr>
            <a:spLocks noGrp="1" noChangeArrowheads="1"/>
          </p:cNvSpPr>
          <p:nvPr>
            <p:ph type="dt" sz="half" idx="10"/>
          </p:nvPr>
        </p:nvSpPr>
        <p:spPr>
          <a:ln/>
        </p:spPr>
        <p:txBody>
          <a:bodyPr/>
          <a:lstStyle>
            <a:lvl1pPr>
              <a:defRPr/>
            </a:lvl1pPr>
          </a:lstStyle>
          <a:p>
            <a:pPr>
              <a:defRPr/>
            </a:pPr>
            <a:endParaRPr lang="de-CH"/>
          </a:p>
        </p:txBody>
      </p:sp>
      <p:sp>
        <p:nvSpPr>
          <p:cNvPr id="4" name="Rectangle 18"/>
          <p:cNvSpPr>
            <a:spLocks noGrp="1" noChangeArrowheads="1"/>
          </p:cNvSpPr>
          <p:nvPr>
            <p:ph type="ftr" sz="quarter" idx="11"/>
          </p:nvPr>
        </p:nvSpPr>
        <p:spPr>
          <a:ln/>
        </p:spPr>
        <p:txBody>
          <a:bodyPr/>
          <a:lstStyle>
            <a:lvl1pPr>
              <a:defRPr/>
            </a:lvl1pPr>
          </a:lstStyle>
          <a:p>
            <a:pPr>
              <a:defRPr/>
            </a:pPr>
            <a:endParaRPr lang="de-CH"/>
          </a:p>
        </p:txBody>
      </p:sp>
      <p:sp>
        <p:nvSpPr>
          <p:cNvPr id="5" name="Rectangle 19"/>
          <p:cNvSpPr>
            <a:spLocks noGrp="1" noChangeArrowheads="1"/>
          </p:cNvSpPr>
          <p:nvPr>
            <p:ph type="sldNum" sz="quarter" idx="12"/>
          </p:nvPr>
        </p:nvSpPr>
        <p:spPr>
          <a:ln/>
        </p:spPr>
        <p:txBody>
          <a:bodyPr/>
          <a:lstStyle>
            <a:lvl1pPr>
              <a:defRPr/>
            </a:lvl1pPr>
          </a:lstStyle>
          <a:p>
            <a:pPr>
              <a:defRPr/>
            </a:pPr>
            <a:fld id="{6C13D3AF-AFCA-410C-9A4B-88EB2949E68B}" type="slidenum">
              <a:rPr lang="de-CH"/>
              <a:pPr>
                <a:defRPr/>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de-CH"/>
          </a:p>
        </p:txBody>
      </p:sp>
      <p:sp>
        <p:nvSpPr>
          <p:cNvPr id="3" name="Rectangle 18"/>
          <p:cNvSpPr>
            <a:spLocks noGrp="1" noChangeArrowheads="1"/>
          </p:cNvSpPr>
          <p:nvPr>
            <p:ph type="ftr" sz="quarter" idx="11"/>
          </p:nvPr>
        </p:nvSpPr>
        <p:spPr>
          <a:ln/>
        </p:spPr>
        <p:txBody>
          <a:bodyPr/>
          <a:lstStyle>
            <a:lvl1pPr>
              <a:defRPr/>
            </a:lvl1pPr>
          </a:lstStyle>
          <a:p>
            <a:pPr>
              <a:defRPr/>
            </a:pPr>
            <a:endParaRPr lang="de-CH"/>
          </a:p>
        </p:txBody>
      </p:sp>
      <p:sp>
        <p:nvSpPr>
          <p:cNvPr id="4" name="Rectangle 19"/>
          <p:cNvSpPr>
            <a:spLocks noGrp="1" noChangeArrowheads="1"/>
          </p:cNvSpPr>
          <p:nvPr>
            <p:ph type="sldNum" sz="quarter" idx="12"/>
          </p:nvPr>
        </p:nvSpPr>
        <p:spPr>
          <a:ln/>
        </p:spPr>
        <p:txBody>
          <a:bodyPr/>
          <a:lstStyle>
            <a:lvl1pPr>
              <a:defRPr/>
            </a:lvl1pPr>
          </a:lstStyle>
          <a:p>
            <a:pPr>
              <a:defRPr/>
            </a:pPr>
            <a:fld id="{46D45C10-4C45-4FE8-829B-F64387AA1046}" type="slidenum">
              <a:rPr lang="de-CH"/>
              <a:pPr>
                <a:defRPr/>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7"/>
          <p:cNvSpPr>
            <a:spLocks noGrp="1" noChangeArrowheads="1"/>
          </p:cNvSpPr>
          <p:nvPr>
            <p:ph type="dt" sz="half" idx="10"/>
          </p:nvPr>
        </p:nvSpPr>
        <p:spPr>
          <a:ln/>
        </p:spPr>
        <p:txBody>
          <a:bodyPr/>
          <a:lstStyle>
            <a:lvl1pPr>
              <a:defRPr/>
            </a:lvl1pPr>
          </a:lstStyle>
          <a:p>
            <a:pPr>
              <a:defRPr/>
            </a:pPr>
            <a:endParaRPr lang="de-CH"/>
          </a:p>
        </p:txBody>
      </p:sp>
      <p:sp>
        <p:nvSpPr>
          <p:cNvPr id="6" name="Rectangle 18"/>
          <p:cNvSpPr>
            <a:spLocks noGrp="1" noChangeArrowheads="1"/>
          </p:cNvSpPr>
          <p:nvPr>
            <p:ph type="ftr" sz="quarter" idx="11"/>
          </p:nvPr>
        </p:nvSpPr>
        <p:spPr>
          <a:ln/>
        </p:spPr>
        <p:txBody>
          <a:bodyPr/>
          <a:lstStyle>
            <a:lvl1pPr>
              <a:defRPr/>
            </a:lvl1pPr>
          </a:lstStyle>
          <a:p>
            <a:pPr>
              <a:defRPr/>
            </a:pPr>
            <a:endParaRPr lang="de-CH"/>
          </a:p>
        </p:txBody>
      </p:sp>
      <p:sp>
        <p:nvSpPr>
          <p:cNvPr id="7" name="Rectangle 19"/>
          <p:cNvSpPr>
            <a:spLocks noGrp="1" noChangeArrowheads="1"/>
          </p:cNvSpPr>
          <p:nvPr>
            <p:ph type="sldNum" sz="quarter" idx="12"/>
          </p:nvPr>
        </p:nvSpPr>
        <p:spPr>
          <a:ln/>
        </p:spPr>
        <p:txBody>
          <a:bodyPr/>
          <a:lstStyle>
            <a:lvl1pPr>
              <a:defRPr/>
            </a:lvl1pPr>
          </a:lstStyle>
          <a:p>
            <a:pPr>
              <a:defRPr/>
            </a:pPr>
            <a:fld id="{F58AA222-9DA5-4303-B2FA-1C4F081CFF44}" type="slidenum">
              <a:rPr lang="de-CH"/>
              <a:pPr>
                <a:defRPr/>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7"/>
          <p:cNvSpPr>
            <a:spLocks noGrp="1" noChangeArrowheads="1"/>
          </p:cNvSpPr>
          <p:nvPr>
            <p:ph type="dt" sz="half" idx="10"/>
          </p:nvPr>
        </p:nvSpPr>
        <p:spPr>
          <a:ln/>
        </p:spPr>
        <p:txBody>
          <a:bodyPr/>
          <a:lstStyle>
            <a:lvl1pPr>
              <a:defRPr/>
            </a:lvl1pPr>
          </a:lstStyle>
          <a:p>
            <a:pPr>
              <a:defRPr/>
            </a:pPr>
            <a:endParaRPr lang="de-CH"/>
          </a:p>
        </p:txBody>
      </p:sp>
      <p:sp>
        <p:nvSpPr>
          <p:cNvPr id="6" name="Rectangle 18"/>
          <p:cNvSpPr>
            <a:spLocks noGrp="1" noChangeArrowheads="1"/>
          </p:cNvSpPr>
          <p:nvPr>
            <p:ph type="ftr" sz="quarter" idx="11"/>
          </p:nvPr>
        </p:nvSpPr>
        <p:spPr>
          <a:ln/>
        </p:spPr>
        <p:txBody>
          <a:bodyPr/>
          <a:lstStyle>
            <a:lvl1pPr>
              <a:defRPr/>
            </a:lvl1pPr>
          </a:lstStyle>
          <a:p>
            <a:pPr>
              <a:defRPr/>
            </a:pPr>
            <a:endParaRPr lang="de-CH"/>
          </a:p>
        </p:txBody>
      </p:sp>
      <p:sp>
        <p:nvSpPr>
          <p:cNvPr id="7" name="Rectangle 19"/>
          <p:cNvSpPr>
            <a:spLocks noGrp="1" noChangeArrowheads="1"/>
          </p:cNvSpPr>
          <p:nvPr>
            <p:ph type="sldNum" sz="quarter" idx="12"/>
          </p:nvPr>
        </p:nvSpPr>
        <p:spPr>
          <a:ln/>
        </p:spPr>
        <p:txBody>
          <a:bodyPr/>
          <a:lstStyle>
            <a:lvl1pPr>
              <a:defRPr/>
            </a:lvl1pPr>
          </a:lstStyle>
          <a:p>
            <a:pPr>
              <a:defRPr/>
            </a:pPr>
            <a:fld id="{BE77BB74-547E-4D92-B20F-6DFC8652E617}" type="slidenum">
              <a:rPr lang="de-CH"/>
              <a:pPr>
                <a:defRPr/>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17"/>
          <p:cNvSpPr>
            <a:spLocks noGrp="1" noChangeArrowheads="1"/>
          </p:cNvSpPr>
          <p:nvPr>
            <p:ph type="dt" sz="half" idx="10"/>
          </p:nvPr>
        </p:nvSpPr>
        <p:spPr>
          <a:ln/>
        </p:spPr>
        <p:txBody>
          <a:bodyPr/>
          <a:lstStyle>
            <a:lvl1pPr>
              <a:defRPr/>
            </a:lvl1pPr>
          </a:lstStyle>
          <a:p>
            <a:pPr>
              <a:defRPr/>
            </a:pPr>
            <a:endParaRPr lang="de-CH"/>
          </a:p>
        </p:txBody>
      </p:sp>
      <p:sp>
        <p:nvSpPr>
          <p:cNvPr id="5" name="Rectangle 18"/>
          <p:cNvSpPr>
            <a:spLocks noGrp="1" noChangeArrowheads="1"/>
          </p:cNvSpPr>
          <p:nvPr>
            <p:ph type="ftr" sz="quarter" idx="11"/>
          </p:nvPr>
        </p:nvSpPr>
        <p:spPr>
          <a:ln/>
        </p:spPr>
        <p:txBody>
          <a:bodyPr/>
          <a:lstStyle>
            <a:lvl1pPr>
              <a:defRPr/>
            </a:lvl1pPr>
          </a:lstStyle>
          <a:p>
            <a:pPr>
              <a:defRPr/>
            </a:pPr>
            <a:endParaRPr lang="de-CH"/>
          </a:p>
        </p:txBody>
      </p:sp>
      <p:sp>
        <p:nvSpPr>
          <p:cNvPr id="6" name="Rectangle 19"/>
          <p:cNvSpPr>
            <a:spLocks noGrp="1" noChangeArrowheads="1"/>
          </p:cNvSpPr>
          <p:nvPr>
            <p:ph type="sldNum" sz="quarter" idx="12"/>
          </p:nvPr>
        </p:nvSpPr>
        <p:spPr>
          <a:ln/>
        </p:spPr>
        <p:txBody>
          <a:bodyPr/>
          <a:lstStyle>
            <a:lvl1pPr>
              <a:defRPr/>
            </a:lvl1pPr>
          </a:lstStyle>
          <a:p>
            <a:pPr>
              <a:defRPr/>
            </a:pPr>
            <a:fld id="{C123E2E9-6D38-4C45-A91A-EA3D156A286B}" type="slidenum">
              <a:rPr lang="de-CH"/>
              <a:pPr>
                <a:defRPr/>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00 w 5184"/>
                <a:gd name="T3" fmla="*/ 3159 h 3159"/>
                <a:gd name="T4" fmla="*/ 520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p:spPr>
          <p:txBody>
            <a:bodyPr/>
            <a:lstStyle/>
            <a:p>
              <a:pPr>
                <a:defRPr/>
              </a:pPr>
              <a:endParaRPr lang="de-CH"/>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58 w 556"/>
                <a:gd name="T5" fmla="*/ 3159 h 3159"/>
                <a:gd name="T6" fmla="*/ 55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p:spPr>
          <p:txBody>
            <a:bodyPr/>
            <a:lstStyle/>
            <a:p>
              <a:pPr>
                <a:defRPr/>
              </a:pPr>
              <a:endParaRPr lang="de-CH"/>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p:spPr>
            <p:txBody>
              <a:bodyPr/>
              <a:lstStyle/>
              <a:p>
                <a:pPr>
                  <a:defRPr/>
                </a:pPr>
                <a:endParaRPr lang="de-CH"/>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p:spPr>
            <p:txBody>
              <a:bodyPr/>
              <a:lstStyle/>
              <a:p>
                <a:pPr>
                  <a:defRPr/>
                </a:pPr>
                <a:endParaRPr lang="de-CH"/>
              </a:p>
            </p:txBody>
          </p:sp>
          <p:sp>
            <p:nvSpPr>
              <p:cNvPr id="1037" name="Freeform 8"/>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p:spPr>
            <p:txBody>
              <a:bodyPr/>
              <a:lstStyle/>
              <a:p>
                <a:pPr>
                  <a:defRPr/>
                </a:pPr>
                <a:endParaRPr lang="de-CH"/>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p:spPr>
            <p:txBody>
              <a:bodyPr/>
              <a:lstStyle/>
              <a:p>
                <a:pPr>
                  <a:defRPr/>
                </a:pPr>
                <a:endParaRPr lang="de-CH"/>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p:spPr>
            <p:txBody>
              <a:bodyPr/>
              <a:lstStyle/>
              <a:p>
                <a:pPr>
                  <a:defRPr/>
                </a:pPr>
                <a:endParaRPr lang="de-CH"/>
              </a:p>
            </p:txBody>
          </p:sp>
          <p:sp>
            <p:nvSpPr>
              <p:cNvPr id="9227"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close/>
                  </a:path>
                </a:pathLst>
              </a:custGeom>
              <a:gradFill rotWithShape="0">
                <a:gsLst>
                  <a:gs pos="0">
                    <a:schemeClr val="accent2"/>
                  </a:gs>
                  <a:gs pos="50000">
                    <a:schemeClr val="hlink"/>
                  </a:gs>
                  <a:gs pos="100000">
                    <a:schemeClr val="accent2"/>
                  </a:gs>
                </a:gsLst>
                <a:lin ang="5400000" scaled="1"/>
              </a:gradFill>
              <a:ln>
                <a:noFill/>
              </a:ln>
              <a:extLst/>
            </p:spPr>
            <p:txBody>
              <a:bodyPr/>
              <a:lstStyle/>
              <a:p>
                <a:pPr>
                  <a:defRPr/>
                </a:pPr>
                <a:endParaRPr lang="de-CH"/>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p:spPr>
            <p:txBody>
              <a:bodyPr/>
              <a:lstStyle/>
              <a:p>
                <a:pPr>
                  <a:defRPr/>
                </a:pPr>
                <a:endParaRPr lang="de-CH"/>
              </a:p>
            </p:txBody>
          </p:sp>
          <p:sp>
            <p:nvSpPr>
              <p:cNvPr id="1042" name="Freeform 13"/>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p:spPr>
            <p:txBody>
              <a:bodyPr/>
              <a:lstStyle/>
              <a:p>
                <a:pPr>
                  <a:defRPr/>
                </a:pPr>
                <a:endParaRPr lang="de-CH"/>
              </a:p>
            </p:txBody>
          </p:sp>
          <p:sp>
            <p:nvSpPr>
              <p:cNvPr id="9230"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close/>
                  </a:path>
                </a:pathLst>
              </a:custGeom>
              <a:gradFill rotWithShape="0">
                <a:gsLst>
                  <a:gs pos="0">
                    <a:schemeClr val="accent2"/>
                  </a:gs>
                  <a:gs pos="50000">
                    <a:schemeClr val="hlink"/>
                  </a:gs>
                  <a:gs pos="100000">
                    <a:schemeClr val="accent2"/>
                  </a:gs>
                </a:gsLst>
                <a:lin ang="0" scaled="1"/>
              </a:gradFill>
              <a:ln>
                <a:noFill/>
              </a:ln>
              <a:extLst/>
            </p:spPr>
            <p:txBody>
              <a:bodyPr/>
              <a:lstStyle/>
              <a:p>
                <a:pPr>
                  <a:defRPr/>
                </a:pPr>
                <a:endParaRPr lang="de-CH"/>
              </a:p>
            </p:txBody>
          </p:sp>
        </p:grpSp>
      </p:grpSp>
      <p:sp>
        <p:nvSpPr>
          <p:cNvPr id="9231" name="Rectangle 15"/>
          <p:cNvSpPr>
            <a:spLocks noGrp="1" noChangeArrowheads="1"/>
          </p:cNvSpPr>
          <p:nvPr>
            <p:ph type="title"/>
          </p:nvPr>
        </p:nvSpPr>
        <p:spPr bwMode="auto">
          <a:xfrm>
            <a:off x="1066800" y="304800"/>
            <a:ext cx="7543800" cy="1431925"/>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9232" name="Rectangle 16"/>
          <p:cNvSpPr>
            <a:spLocks noGrp="1" noChangeArrowheads="1"/>
          </p:cNvSpPr>
          <p:nvPr>
            <p:ph type="body" idx="1"/>
          </p:nvPr>
        </p:nvSpPr>
        <p:spPr bwMode="auto">
          <a:xfrm>
            <a:off x="1066800" y="1981200"/>
            <a:ext cx="75438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9233" name="Rectangle 17"/>
          <p:cNvSpPr>
            <a:spLocks noGrp="1" noChangeArrowheads="1"/>
          </p:cNvSpPr>
          <p:nvPr>
            <p:ph type="dt" sz="half" idx="2"/>
          </p:nvPr>
        </p:nvSpPr>
        <p:spPr bwMode="auto">
          <a:xfrm>
            <a:off x="1066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de-CH"/>
          </a:p>
        </p:txBody>
      </p:sp>
      <p:sp>
        <p:nvSpPr>
          <p:cNvPr id="9234" name="Rectangle 18"/>
          <p:cNvSpPr>
            <a:spLocks noGrp="1" noChangeArrowheads="1"/>
          </p:cNvSpPr>
          <p:nvPr>
            <p:ph type="ftr" sz="quarter" idx="3"/>
          </p:nvPr>
        </p:nvSpPr>
        <p:spPr bwMode="auto">
          <a:xfrm>
            <a:off x="34290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de-CH"/>
          </a:p>
        </p:txBody>
      </p:sp>
      <p:sp>
        <p:nvSpPr>
          <p:cNvPr id="9235" name="Rectangle 19"/>
          <p:cNvSpPr>
            <a:spLocks noGrp="1" noChangeArrowheads="1"/>
          </p:cNvSpPr>
          <p:nvPr>
            <p:ph type="sldNum" sz="quarter" idx="4"/>
          </p:nvPr>
        </p:nvSpPr>
        <p:spPr bwMode="auto">
          <a:xfrm>
            <a:off x="67056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CE67E90D-C304-4FA2-B509-216F4A18822C}" type="slidenum">
              <a:rPr lang="de-CH"/>
              <a:pPr>
                <a:defRPr/>
              </a:pPr>
              <a:t>‹Nr.›</a:t>
            </a:fld>
            <a:endParaRPr lang="de-CH"/>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essungen_sparlampen.pdf" TargetMode="External"/><Relationship Id="rId2" Type="http://schemas.openxmlformats.org/officeDocument/2006/relationships/hyperlink" Target="Bericht-HB9TNW-EMV-Probleme-10MHz.pdf.pdf"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prodex.de/produkt_images/83224-big.jpg" TargetMode="Externa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EMV%20aus%20der%20Sicht%20des%20BAKOM's.pdf"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file:///C:\Dokumente%20und%20Einstellungen\Markus.Schleutermann\Eigene%20Dateien\Dropbox\Noise.MPG.AVI"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file:///C:\Dokumente%20und%20Einstellungen\Markus.Schleutermann\Eigene%20Dateien\Dropbox\ETH\Knatterton.mp3" TargetMode="External"/><Relationship Id="rId1" Type="http://schemas.openxmlformats.org/officeDocument/2006/relationships/video" Target="file:///C:\Dokumente%20und%20Einstellungen\Markus.Schleutermann\Eigene%20Dateien\Dropbox\Noise.MPG.AVI" TargetMode="Externa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Rohde&amp;Schwarz%20CE%20Zertifikat.pdf" TargetMode="External"/><Relationship Id="rId2" Type="http://schemas.openxmlformats.org/officeDocument/2006/relationships/hyperlink" Target="6Bakom_Amateurfunk%20und%20Konformit&#228;t.pdf" TargetMode="External"/><Relationship Id="rId1" Type="http://schemas.openxmlformats.org/officeDocument/2006/relationships/slideLayout" Target="../slideLayouts/slideLayout6.xml"/><Relationship Id="rId4" Type="http://schemas.openxmlformats.org/officeDocument/2006/relationships/hyperlink" Target="baofe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uska.ch/uploads/pics/bakom_03.jpg" TargetMode="External"/><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hyperlink" Target="http://de.wikipedia.org/w/index.php?title=Datei:Radio.jpg&amp;filetimestamp=20061118162828" TargetMode="Externa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Rectangle 16"/>
          <p:cNvSpPr>
            <a:spLocks noGrp="1" noChangeArrowheads="1"/>
          </p:cNvSpPr>
          <p:nvPr>
            <p:ph type="title"/>
          </p:nvPr>
        </p:nvSpPr>
        <p:spPr>
          <a:xfrm>
            <a:off x="755650" y="5805488"/>
            <a:ext cx="7543800" cy="1431925"/>
          </a:xfrm>
        </p:spPr>
        <p:txBody>
          <a:bodyPr/>
          <a:lstStyle/>
          <a:p>
            <a:pPr eaLnBrk="1" hangingPunct="1">
              <a:defRPr/>
            </a:pPr>
            <a:r>
              <a:rPr lang="de-CH" smtClean="0"/>
              <a:t> </a:t>
            </a:r>
          </a:p>
        </p:txBody>
      </p:sp>
      <p:sp>
        <p:nvSpPr>
          <p:cNvPr id="2065" name="Rectangle 17"/>
          <p:cNvSpPr>
            <a:spLocks noGrp="1" noChangeArrowheads="1"/>
          </p:cNvSpPr>
          <p:nvPr>
            <p:ph type="body" idx="1"/>
          </p:nvPr>
        </p:nvSpPr>
        <p:spPr>
          <a:xfrm>
            <a:off x="179388" y="2492375"/>
            <a:ext cx="8712200" cy="4114800"/>
          </a:xfrm>
        </p:spPr>
        <p:txBody>
          <a:bodyPr/>
          <a:lstStyle/>
          <a:p>
            <a:pPr eaLnBrk="1" hangingPunct="1">
              <a:lnSpc>
                <a:spcPct val="80000"/>
              </a:lnSpc>
              <a:buFont typeface="Wingdings" pitchFamily="2" charset="2"/>
              <a:buNone/>
              <a:defRPr/>
            </a:pPr>
            <a:endParaRPr lang="de-CH" sz="2800" b="1" i="1" smtClean="0"/>
          </a:p>
          <a:p>
            <a:pPr eaLnBrk="1" hangingPunct="1">
              <a:lnSpc>
                <a:spcPct val="80000"/>
              </a:lnSpc>
              <a:buFont typeface="Wingdings" pitchFamily="2" charset="2"/>
              <a:buNone/>
              <a:defRPr/>
            </a:pPr>
            <a:r>
              <a:rPr lang="de-CH" sz="2800" smtClean="0"/>
              <a:t>Herzlich willkommen zum </a:t>
            </a:r>
          </a:p>
          <a:p>
            <a:pPr eaLnBrk="1" hangingPunct="1">
              <a:lnSpc>
                <a:spcPct val="80000"/>
              </a:lnSpc>
              <a:buFont typeface="Wingdings" pitchFamily="2" charset="2"/>
              <a:buNone/>
              <a:defRPr/>
            </a:pPr>
            <a:r>
              <a:rPr lang="de-CH" sz="2800" smtClean="0"/>
              <a:t>Referat</a:t>
            </a:r>
          </a:p>
          <a:p>
            <a:pPr eaLnBrk="1" hangingPunct="1">
              <a:lnSpc>
                <a:spcPct val="80000"/>
              </a:lnSpc>
              <a:buFont typeface="Wingdings" pitchFamily="2" charset="2"/>
              <a:buNone/>
              <a:defRPr/>
            </a:pPr>
            <a:endParaRPr lang="de-CH" sz="2800" smtClean="0"/>
          </a:p>
          <a:p>
            <a:pPr eaLnBrk="1" hangingPunct="1">
              <a:lnSpc>
                <a:spcPct val="80000"/>
              </a:lnSpc>
              <a:buFont typeface="Wingdings" pitchFamily="2" charset="2"/>
              <a:buNone/>
              <a:defRPr/>
            </a:pPr>
            <a:r>
              <a:rPr lang="de-CH" sz="2800" b="1" i="1" smtClean="0"/>
              <a:t>Recht und Unrecht </a:t>
            </a:r>
          </a:p>
          <a:p>
            <a:pPr eaLnBrk="1" hangingPunct="1">
              <a:lnSpc>
                <a:spcPct val="80000"/>
              </a:lnSpc>
              <a:buFont typeface="Wingdings" pitchFamily="2" charset="2"/>
              <a:buNone/>
              <a:defRPr/>
            </a:pPr>
            <a:r>
              <a:rPr lang="de-CH" sz="2800" b="1" i="1" smtClean="0"/>
              <a:t>für Funkamateure</a:t>
            </a:r>
          </a:p>
          <a:p>
            <a:pPr eaLnBrk="1" hangingPunct="1">
              <a:lnSpc>
                <a:spcPct val="80000"/>
              </a:lnSpc>
              <a:buFont typeface="Wingdings" pitchFamily="2" charset="2"/>
              <a:buNone/>
              <a:defRPr/>
            </a:pPr>
            <a:r>
              <a:rPr lang="de-CH" sz="2800" b="1" i="1" smtClean="0"/>
              <a:t>2. Teil  Störungen/FMG</a:t>
            </a:r>
          </a:p>
          <a:p>
            <a:pPr eaLnBrk="1" hangingPunct="1">
              <a:lnSpc>
                <a:spcPct val="80000"/>
              </a:lnSpc>
              <a:buFont typeface="Wingdings" pitchFamily="2" charset="2"/>
              <a:buNone/>
              <a:defRPr/>
            </a:pPr>
            <a:r>
              <a:rPr lang="de-CH" sz="2800" smtClean="0"/>
              <a:t>Dr. Markus Schleutermann, HB9AZT</a:t>
            </a:r>
          </a:p>
          <a:p>
            <a:pPr eaLnBrk="1" hangingPunct="1">
              <a:lnSpc>
                <a:spcPct val="80000"/>
              </a:lnSpc>
              <a:buFont typeface="Wingdings" pitchFamily="2" charset="2"/>
              <a:buNone/>
              <a:defRPr/>
            </a:pPr>
            <a:r>
              <a:rPr lang="de-CH" sz="2800" smtClean="0"/>
              <a:t>Rechtsanwalt</a:t>
            </a:r>
          </a:p>
        </p:txBody>
      </p:sp>
      <p:sp>
        <p:nvSpPr>
          <p:cNvPr id="15363" name="Text Box 15"/>
          <p:cNvSpPr txBox="1">
            <a:spLocks noChangeArrowheads="1"/>
          </p:cNvSpPr>
          <p:nvPr/>
        </p:nvSpPr>
        <p:spPr bwMode="auto">
          <a:xfrm>
            <a:off x="1042988" y="2133600"/>
            <a:ext cx="7921625" cy="1192213"/>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15364" name="Picture 25" descr="Rechtsseminar"/>
          <p:cNvPicPr>
            <a:picLocks noChangeAspect="1" noChangeArrowheads="1"/>
          </p:cNvPicPr>
          <p:nvPr/>
        </p:nvPicPr>
        <p:blipFill>
          <a:blip r:embed="rId2"/>
          <a:srcRect/>
          <a:stretch>
            <a:fillRect/>
          </a:stretch>
        </p:blipFill>
        <p:spPr bwMode="auto">
          <a:xfrm>
            <a:off x="4949825" y="260350"/>
            <a:ext cx="3457575"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idx="4294967295"/>
          </p:nvPr>
        </p:nvSpPr>
        <p:spPr/>
        <p:txBody>
          <a:bodyPr/>
          <a:lstStyle/>
          <a:p>
            <a:pPr eaLnBrk="1" hangingPunct="1">
              <a:defRPr/>
            </a:pPr>
            <a:r>
              <a:rPr lang="de-DE" sz="2400" dirty="0">
                <a:solidFill>
                  <a:srgbClr val="EAEAEA"/>
                </a:solidFill>
              </a:rPr>
              <a:t>Störer und Gestörte – rechtliche Lage</a:t>
            </a:r>
            <a:endParaRPr lang="de-DE" dirty="0" smtClean="0"/>
          </a:p>
        </p:txBody>
      </p:sp>
      <p:sp>
        <p:nvSpPr>
          <p:cNvPr id="209923" name="Rectangle 3"/>
          <p:cNvSpPr>
            <a:spLocks noGrp="1" noChangeArrowheads="1"/>
          </p:cNvSpPr>
          <p:nvPr>
            <p:ph type="body" idx="4294967295"/>
          </p:nvPr>
        </p:nvSpPr>
        <p:spPr>
          <a:xfrm>
            <a:off x="1042988" y="1981200"/>
            <a:ext cx="7543800" cy="4876800"/>
          </a:xfrm>
        </p:spPr>
        <p:txBody>
          <a:bodyPr/>
          <a:lstStyle/>
          <a:p>
            <a:pPr marL="0" indent="0" eaLnBrk="1" hangingPunct="1">
              <a:buFont typeface="Wingdings" pitchFamily="2" charset="2"/>
              <a:buNone/>
            </a:pPr>
            <a:r>
              <a:rPr lang="de-CH" sz="2400" b="1" i="1" dirty="0" smtClean="0"/>
              <a:t>Eruierte üble Störer (2):</a:t>
            </a:r>
          </a:p>
          <a:p>
            <a:pPr marL="0" indent="0" eaLnBrk="1" hangingPunct="1">
              <a:buFont typeface="Wingdings" pitchFamily="2" charset="2"/>
              <a:buNone/>
            </a:pPr>
            <a:endParaRPr lang="de-CH" sz="2400" dirty="0" smtClean="0">
              <a:solidFill>
                <a:srgbClr val="FF0000"/>
              </a:solidFill>
            </a:endParaRPr>
          </a:p>
          <a:p>
            <a:pPr marL="0" indent="0" eaLnBrk="1" hangingPunct="1">
              <a:buFont typeface="Wingdings" pitchFamily="2" charset="2"/>
              <a:buNone/>
            </a:pPr>
            <a:r>
              <a:rPr lang="de-CH" sz="2400" dirty="0" smtClean="0">
                <a:solidFill>
                  <a:srgbClr val="FF0000"/>
                </a:solidFill>
                <a:hlinkClick r:id="rId2" action="ppaction://hlinkfile"/>
              </a:rPr>
              <a:t>VDSL (falsche Installationsanweisung Swisscom)</a:t>
            </a:r>
            <a:endParaRPr lang="de-CH" sz="2400" dirty="0" smtClean="0">
              <a:solidFill>
                <a:srgbClr val="FF0000"/>
              </a:solidFill>
            </a:endParaRPr>
          </a:p>
          <a:p>
            <a:pPr marL="0" indent="0" eaLnBrk="1" hangingPunct="1">
              <a:buFont typeface="Wingdings" pitchFamily="2" charset="2"/>
              <a:buNone/>
            </a:pPr>
            <a:r>
              <a:rPr lang="de-CH" sz="2400" dirty="0" smtClean="0">
                <a:solidFill>
                  <a:srgbClr val="FF0000"/>
                </a:solidFill>
              </a:rPr>
              <a:t/>
            </a:r>
            <a:br>
              <a:rPr lang="de-CH" sz="2400" dirty="0" smtClean="0">
                <a:solidFill>
                  <a:srgbClr val="FF0000"/>
                </a:solidFill>
              </a:rPr>
            </a:br>
            <a:r>
              <a:rPr lang="de-CH" sz="2400" dirty="0" smtClean="0">
                <a:solidFill>
                  <a:srgbClr val="FF0000"/>
                </a:solidFill>
              </a:rPr>
              <a:t>WLAN-Router/Modem-</a:t>
            </a:r>
            <a:r>
              <a:rPr lang="de-CH" sz="2400" dirty="0" err="1" smtClean="0">
                <a:solidFill>
                  <a:srgbClr val="FF0000"/>
                </a:solidFill>
              </a:rPr>
              <a:t>Cablecom</a:t>
            </a:r>
            <a:r>
              <a:rPr lang="de-CH" sz="2400" dirty="0" smtClean="0">
                <a:solidFill>
                  <a:srgbClr val="FF0000"/>
                </a:solidFill>
              </a:rPr>
              <a:t> (Störungen auf 3.6 MHz)</a:t>
            </a:r>
          </a:p>
          <a:p>
            <a:pPr marL="0" indent="0" eaLnBrk="1" hangingPunct="1">
              <a:buFont typeface="Wingdings" pitchFamily="2" charset="2"/>
              <a:buNone/>
            </a:pPr>
            <a:endParaRPr lang="de-CH" sz="2400" dirty="0" smtClean="0">
              <a:solidFill>
                <a:srgbClr val="FF0000"/>
              </a:solidFill>
            </a:endParaRPr>
          </a:p>
          <a:p>
            <a:pPr marL="0" indent="0" eaLnBrk="1" hangingPunct="1">
              <a:buFont typeface="Wingdings" pitchFamily="2" charset="2"/>
              <a:buNone/>
            </a:pPr>
            <a:r>
              <a:rPr lang="de-CH" sz="2400" dirty="0" smtClean="0">
                <a:solidFill>
                  <a:srgbClr val="FF0000"/>
                </a:solidFill>
                <a:hlinkClick r:id="rId3" action="ppaction://hlinkfile"/>
              </a:rPr>
              <a:t>Energiesparlampen/LED-Lampen/Vorschaltgeräte für Halogen-Beleuchtungen</a:t>
            </a:r>
            <a:endParaRPr lang="de-CH" sz="2400" dirty="0" smtClean="0">
              <a:solidFill>
                <a:srgbClr val="FF0000"/>
              </a:solidFill>
            </a:endParaRPr>
          </a:p>
          <a:p>
            <a:pPr marL="0" indent="0" eaLnBrk="1" hangingPunct="1">
              <a:buFont typeface="Wingdings" pitchFamily="2" charset="2"/>
              <a:buNone/>
            </a:pPr>
            <a:endParaRPr lang="de-CH" sz="2400" dirty="0" smtClean="0">
              <a:solidFill>
                <a:srgbClr val="FF0000"/>
              </a:solidFill>
            </a:endParaRPr>
          </a:p>
          <a:p>
            <a:pPr marL="0" indent="0" eaLnBrk="1" hangingPunct="1">
              <a:buFont typeface="Wingdings" pitchFamily="2" charset="2"/>
              <a:buNone/>
            </a:pPr>
            <a:r>
              <a:rPr lang="de-CH" sz="2400" dirty="0" smtClean="0">
                <a:solidFill>
                  <a:srgbClr val="FF0000"/>
                </a:solidFill>
              </a:rPr>
              <a:t>Photovoltaik-Anlagen (bei unsachgemässer Montage!)</a:t>
            </a:r>
          </a:p>
        </p:txBody>
      </p:sp>
      <p:sp>
        <p:nvSpPr>
          <p:cNvPr id="24579" name="AutoShape 8"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24580" name="AutoShape 9"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idx="4294967295"/>
          </p:nvPr>
        </p:nvSpPr>
        <p:spPr/>
        <p:txBody>
          <a:bodyPr/>
          <a:lstStyle/>
          <a:p>
            <a:pPr eaLnBrk="1" hangingPunct="1">
              <a:defRPr/>
            </a:pPr>
            <a:r>
              <a:rPr lang="de-DE" sz="2400" dirty="0" smtClean="0">
                <a:solidFill>
                  <a:srgbClr val="EAEAEA"/>
                </a:solidFill>
              </a:rPr>
              <a:t>Störer </a:t>
            </a:r>
            <a:r>
              <a:rPr lang="de-DE" sz="2400" dirty="0">
                <a:solidFill>
                  <a:srgbClr val="EAEAEA"/>
                </a:solidFill>
              </a:rPr>
              <a:t>und Gestörte – rechtliche Lage</a:t>
            </a:r>
            <a:endParaRPr lang="de-DE" dirty="0" smtClean="0"/>
          </a:p>
        </p:txBody>
      </p:sp>
      <p:sp>
        <p:nvSpPr>
          <p:cNvPr id="203779" name="Rectangle 3"/>
          <p:cNvSpPr>
            <a:spLocks noGrp="1" noChangeArrowheads="1"/>
          </p:cNvSpPr>
          <p:nvPr>
            <p:ph type="body" idx="4294967295"/>
          </p:nvPr>
        </p:nvSpPr>
        <p:spPr>
          <a:xfrm>
            <a:off x="1066800" y="1981200"/>
            <a:ext cx="7543800" cy="4876800"/>
          </a:xfrm>
        </p:spPr>
        <p:txBody>
          <a:bodyPr/>
          <a:lstStyle/>
          <a:p>
            <a:pPr marL="0" indent="0" eaLnBrk="1" hangingPunct="1">
              <a:buFont typeface="Wingdings" pitchFamily="2" charset="2"/>
              <a:buNone/>
              <a:defRPr/>
            </a:pPr>
            <a:r>
              <a:rPr lang="de-CH" sz="2400" b="1" i="1" dirty="0" smtClean="0"/>
              <a:t>Technische Hilfsmittel zur Störungsbeseitigung:</a:t>
            </a:r>
          </a:p>
          <a:p>
            <a:pPr marL="0" indent="0" eaLnBrk="1" hangingPunct="1">
              <a:buFont typeface="Wingdings" pitchFamily="2" charset="2"/>
              <a:buNone/>
              <a:defRPr/>
            </a:pPr>
            <a:r>
              <a:rPr lang="de-CH" sz="3600" dirty="0" smtClean="0">
                <a:solidFill>
                  <a:srgbClr val="FF0000"/>
                </a:solidFill>
              </a:rPr>
              <a:t>Das kleine 1x1 der EMV-Massnahmen:</a:t>
            </a:r>
          </a:p>
          <a:p>
            <a:pPr marL="0" indent="0" eaLnBrk="1" hangingPunct="1">
              <a:defRPr/>
            </a:pPr>
            <a:r>
              <a:rPr lang="de-CH" sz="3600" dirty="0" smtClean="0">
                <a:solidFill>
                  <a:srgbClr val="FF0000"/>
                </a:solidFill>
              </a:rPr>
              <a:t>Erden</a:t>
            </a:r>
          </a:p>
          <a:p>
            <a:pPr marL="0" indent="0" eaLnBrk="1" hangingPunct="1">
              <a:defRPr/>
            </a:pPr>
            <a:r>
              <a:rPr lang="de-CH" sz="3600" dirty="0" smtClean="0">
                <a:solidFill>
                  <a:srgbClr val="FF0000"/>
                </a:solidFill>
              </a:rPr>
              <a:t>Abschirmen/Trennen/Verdrillen</a:t>
            </a:r>
          </a:p>
          <a:p>
            <a:pPr marL="0" indent="0" eaLnBrk="1" hangingPunct="1">
              <a:defRPr/>
            </a:pPr>
            <a:r>
              <a:rPr lang="de-CH" sz="3600" dirty="0" smtClean="0">
                <a:solidFill>
                  <a:srgbClr val="FF0000"/>
                </a:solidFill>
              </a:rPr>
              <a:t>Filtern</a:t>
            </a:r>
          </a:p>
          <a:p>
            <a:pPr marL="0" indent="0" eaLnBrk="1" hangingPunct="1">
              <a:defRPr/>
            </a:pPr>
            <a:r>
              <a:rPr lang="de-CH" sz="3600" dirty="0" smtClean="0">
                <a:solidFill>
                  <a:srgbClr val="FF0000"/>
                </a:solidFill>
              </a:rPr>
              <a:t>Abschalten/</a:t>
            </a:r>
            <a:r>
              <a:rPr lang="de-CH" sz="3600" dirty="0" err="1" smtClean="0">
                <a:solidFill>
                  <a:srgbClr val="FF0000"/>
                </a:solidFill>
              </a:rPr>
              <a:t>Notchen</a:t>
            </a:r>
            <a:endParaRPr lang="de-CH" sz="3600" dirty="0" smtClean="0">
              <a:solidFill>
                <a:srgbClr val="FF0000"/>
              </a:solidFill>
            </a:endParaRPr>
          </a:p>
        </p:txBody>
      </p:sp>
      <p:sp>
        <p:nvSpPr>
          <p:cNvPr id="25603"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5604"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25605"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25606" name="AutoShape 9"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p:txBody>
          <a:bodyPr/>
          <a:lstStyle/>
          <a:p>
            <a:pPr eaLnBrk="1" hangingPunct="1">
              <a:defRPr/>
            </a:pPr>
            <a:r>
              <a:rPr lang="de-DE" sz="2400" dirty="0">
                <a:solidFill>
                  <a:srgbClr val="EAEAEA"/>
                </a:solidFill>
              </a:rPr>
              <a:t>Störer und Gestörte – rechtliche Lage</a:t>
            </a:r>
            <a:r>
              <a:rPr lang="de-CH" dirty="0" smtClean="0"/>
              <a:t>	</a:t>
            </a:r>
            <a:endParaRPr lang="de-DE" dirty="0" smtClean="0"/>
          </a:p>
        </p:txBody>
      </p:sp>
      <p:sp>
        <p:nvSpPr>
          <p:cNvPr id="204803" name="Rectangle 3"/>
          <p:cNvSpPr>
            <a:spLocks noGrp="1" noChangeArrowheads="1"/>
          </p:cNvSpPr>
          <p:nvPr>
            <p:ph type="body" idx="4294967295"/>
          </p:nvPr>
        </p:nvSpPr>
        <p:spPr>
          <a:xfrm>
            <a:off x="1066800" y="1981200"/>
            <a:ext cx="7543800" cy="4876800"/>
          </a:xfrm>
        </p:spPr>
        <p:txBody>
          <a:bodyPr/>
          <a:lstStyle/>
          <a:p>
            <a:pPr marL="0" indent="0" eaLnBrk="1" hangingPunct="1">
              <a:buFont typeface="Wingdings" pitchFamily="2" charset="2"/>
              <a:buNone/>
              <a:defRPr/>
            </a:pPr>
            <a:r>
              <a:rPr lang="de-CH" sz="2400" b="1" i="1" smtClean="0"/>
              <a:t>Technische Hilfsmittel zur Störungsbeseitigung:</a:t>
            </a:r>
          </a:p>
          <a:p>
            <a:pPr marL="0" indent="0" eaLnBrk="1" hangingPunct="1">
              <a:buFont typeface="Wingdings" pitchFamily="2" charset="2"/>
              <a:buNone/>
              <a:defRPr/>
            </a:pPr>
            <a:r>
              <a:rPr lang="de-CH" sz="2400" b="1" i="1" smtClean="0">
                <a:solidFill>
                  <a:srgbClr val="FF0000"/>
                </a:solidFill>
              </a:rPr>
              <a:t>Beispiele Erdung</a:t>
            </a:r>
          </a:p>
          <a:p>
            <a:pPr marL="0" indent="0" eaLnBrk="1" hangingPunct="1">
              <a:buFont typeface="Wingdings" pitchFamily="2" charset="2"/>
              <a:buNone/>
              <a:defRPr/>
            </a:pPr>
            <a:endParaRPr lang="de-CH" sz="3600" smtClean="0">
              <a:solidFill>
                <a:srgbClr val="FF0000"/>
              </a:solidFill>
            </a:endParaRPr>
          </a:p>
          <a:p>
            <a:pPr marL="0" indent="0" eaLnBrk="1" hangingPunct="1">
              <a:buFont typeface="Wingdings" pitchFamily="2" charset="2"/>
              <a:buNone/>
              <a:defRPr/>
            </a:pPr>
            <a:endParaRPr lang="de-CH" sz="3600" smtClean="0">
              <a:solidFill>
                <a:srgbClr val="FF0000"/>
              </a:solidFill>
            </a:endParaRPr>
          </a:p>
          <a:p>
            <a:pPr marL="0" indent="0" eaLnBrk="1" hangingPunct="1">
              <a:buFont typeface="Wingdings" pitchFamily="2" charset="2"/>
              <a:buNone/>
              <a:defRPr/>
            </a:pPr>
            <a:endParaRPr lang="de-CH" sz="3600" smtClean="0">
              <a:solidFill>
                <a:srgbClr val="FF0000"/>
              </a:solidFill>
            </a:endParaRPr>
          </a:p>
        </p:txBody>
      </p:sp>
      <p:sp>
        <p:nvSpPr>
          <p:cNvPr id="26627"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6628"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26629"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26630" name="AutoShape 8"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26631" name="Picture 9" descr="horchposten 016"/>
          <p:cNvPicPr>
            <a:picLocks noChangeAspect="1" noChangeArrowheads="1"/>
          </p:cNvPicPr>
          <p:nvPr/>
        </p:nvPicPr>
        <p:blipFill>
          <a:blip r:embed="rId2"/>
          <a:srcRect/>
          <a:stretch>
            <a:fillRect/>
          </a:stretch>
        </p:blipFill>
        <p:spPr bwMode="auto">
          <a:xfrm>
            <a:off x="-6950075" y="-4995863"/>
            <a:ext cx="2303462" cy="1720850"/>
          </a:xfrm>
          <a:prstGeom prst="rect">
            <a:avLst/>
          </a:prstGeom>
          <a:noFill/>
          <a:ln w="9525">
            <a:noFill/>
            <a:miter lim="800000"/>
            <a:headEnd/>
            <a:tailEnd/>
          </a:ln>
        </p:spPr>
      </p:pic>
      <p:pic>
        <p:nvPicPr>
          <p:cNvPr id="26632" name="Picture 10" descr="horchposten 016"/>
          <p:cNvPicPr>
            <a:picLocks noChangeAspect="1" noChangeArrowheads="1"/>
          </p:cNvPicPr>
          <p:nvPr/>
        </p:nvPicPr>
        <p:blipFill>
          <a:blip r:embed="rId3"/>
          <a:srcRect/>
          <a:stretch>
            <a:fillRect/>
          </a:stretch>
        </p:blipFill>
        <p:spPr bwMode="auto">
          <a:xfrm>
            <a:off x="1116013" y="3284538"/>
            <a:ext cx="3167062" cy="2341562"/>
          </a:xfrm>
          <a:prstGeom prst="rect">
            <a:avLst/>
          </a:prstGeom>
          <a:noFill/>
          <a:ln w="9525">
            <a:noFill/>
            <a:miter lim="800000"/>
            <a:headEnd/>
            <a:tailEnd/>
          </a:ln>
        </p:spPr>
      </p:pic>
      <p:pic>
        <p:nvPicPr>
          <p:cNvPr id="26633" name="Picture 12" descr="ferritehill"/>
          <p:cNvPicPr>
            <a:picLocks noChangeAspect="1" noChangeArrowheads="1"/>
          </p:cNvPicPr>
          <p:nvPr/>
        </p:nvPicPr>
        <p:blipFill>
          <a:blip r:embed="rId4"/>
          <a:srcRect/>
          <a:stretch>
            <a:fillRect/>
          </a:stretch>
        </p:blipFill>
        <p:spPr bwMode="auto">
          <a:xfrm>
            <a:off x="4572000" y="3284538"/>
            <a:ext cx="3024188"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idx="4294967295"/>
          </p:nvPr>
        </p:nvSpPr>
        <p:spPr/>
        <p:txBody>
          <a:bodyPr/>
          <a:lstStyle/>
          <a:p>
            <a:pPr eaLnBrk="1" hangingPunct="1">
              <a:defRPr/>
            </a:pPr>
            <a:r>
              <a:rPr lang="de-CH" smtClean="0"/>
              <a:t/>
            </a:r>
            <a:br>
              <a:rPr lang="de-CH" smtClean="0"/>
            </a:br>
            <a:r>
              <a:rPr lang="de-CH" smtClean="0"/>
              <a:t> </a:t>
            </a:r>
          </a:p>
        </p:txBody>
      </p:sp>
      <p:sp>
        <p:nvSpPr>
          <p:cNvPr id="206851" name="Rectangle 3"/>
          <p:cNvSpPr>
            <a:spLocks noGrp="1" noChangeArrowheads="1"/>
          </p:cNvSpPr>
          <p:nvPr>
            <p:ph type="body" idx="4294967295"/>
          </p:nvPr>
        </p:nvSpPr>
        <p:spPr>
          <a:xfrm>
            <a:off x="1042988" y="1700213"/>
            <a:ext cx="7543800" cy="4876800"/>
          </a:xfrm>
        </p:spPr>
        <p:txBody>
          <a:bodyPr/>
          <a:lstStyle/>
          <a:p>
            <a:pPr marL="452438" indent="-452438" eaLnBrk="1" hangingPunct="1">
              <a:buFont typeface="Wingdings" pitchFamily="2" charset="2"/>
              <a:buNone/>
              <a:defRPr/>
            </a:pPr>
            <a:r>
              <a:rPr lang="de-CH" sz="2400" b="1" i="1" smtClean="0"/>
              <a:t>Technische Hilfsmittel zur Störungsbeseitigung:</a:t>
            </a:r>
          </a:p>
          <a:p>
            <a:pPr marL="452438" indent="-452438" eaLnBrk="1" hangingPunct="1">
              <a:buFont typeface="Wingdings" pitchFamily="2" charset="2"/>
              <a:buNone/>
              <a:defRPr/>
            </a:pPr>
            <a:r>
              <a:rPr lang="de-CH" sz="2400" b="1" i="1" smtClean="0">
                <a:solidFill>
                  <a:srgbClr val="FF0000"/>
                </a:solidFill>
              </a:rPr>
              <a:t>Beispiele Filter</a:t>
            </a:r>
          </a:p>
          <a:p>
            <a:pPr marL="452438" indent="-452438" eaLnBrk="1" hangingPunct="1">
              <a:buFont typeface="Wingdings" pitchFamily="2" charset="2"/>
              <a:buNone/>
              <a:defRPr/>
            </a:pPr>
            <a:endParaRPr lang="de-CH" sz="2800" b="1" i="1" smtClean="0">
              <a:solidFill>
                <a:srgbClr val="FF0000"/>
              </a:solidFill>
            </a:endParaRPr>
          </a:p>
          <a:p>
            <a:pPr marL="452438" indent="-452438" eaLnBrk="1" hangingPunct="1">
              <a:buFont typeface="Wingdings" pitchFamily="2" charset="2"/>
              <a:buNone/>
              <a:defRPr/>
            </a:pPr>
            <a:endParaRPr lang="de-CH" sz="2000" smtClean="0"/>
          </a:p>
        </p:txBody>
      </p:sp>
      <p:sp>
        <p:nvSpPr>
          <p:cNvPr id="16388" name="Text Box 4"/>
          <p:cNvSpPr txBox="1">
            <a:spLocks noChangeArrowheads="1"/>
          </p:cNvSpPr>
          <p:nvPr/>
        </p:nvSpPr>
        <p:spPr bwMode="auto">
          <a:xfrm>
            <a:off x="900113" y="765175"/>
            <a:ext cx="7921625" cy="461963"/>
          </a:xfrm>
          <a:prstGeom prst="rect">
            <a:avLst/>
          </a:prstGeom>
          <a:noFill/>
          <a:ln>
            <a:noFill/>
          </a:ln>
          <a:effectLs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defRPr/>
            </a:pPr>
            <a:r>
              <a:rPr lang="de-DE" sz="2400" b="1" kern="0" dirty="0">
                <a:solidFill>
                  <a:srgbClr val="EAEAEA"/>
                </a:solidFill>
                <a:effectLst>
                  <a:outerShdw blurRad="38100" dist="38100" dir="2700000" algn="tl">
                    <a:srgbClr val="000000"/>
                  </a:outerShdw>
                </a:effectLst>
                <a:latin typeface="Tahoma"/>
                <a:ea typeface="+mj-ea"/>
                <a:cs typeface="+mj-cs"/>
              </a:rPr>
              <a:t>Störer und Gestörte – rechtliche Lage</a:t>
            </a:r>
            <a:endParaRPr lang="de-CH" dirty="0"/>
          </a:p>
        </p:txBody>
      </p:sp>
      <p:sp>
        <p:nvSpPr>
          <p:cNvPr id="27652" name="Text Box 5"/>
          <p:cNvSpPr txBox="1">
            <a:spLocks noChangeArrowheads="1"/>
          </p:cNvSpPr>
          <p:nvPr/>
        </p:nvSpPr>
        <p:spPr bwMode="auto">
          <a:xfrm>
            <a:off x="1116013" y="2852738"/>
            <a:ext cx="1079500" cy="366712"/>
          </a:xfrm>
          <a:prstGeom prst="rect">
            <a:avLst/>
          </a:prstGeom>
          <a:noFill/>
          <a:ln w="9525">
            <a:noFill/>
            <a:miter lim="800000"/>
            <a:headEnd/>
            <a:tailEnd/>
          </a:ln>
        </p:spPr>
        <p:txBody>
          <a:bodyPr>
            <a:spAutoFit/>
          </a:bodyPr>
          <a:lstStyle/>
          <a:p>
            <a:pPr>
              <a:spcBef>
                <a:spcPct val="50000"/>
              </a:spcBef>
            </a:pPr>
            <a:endParaRPr lang="en-GB"/>
          </a:p>
        </p:txBody>
      </p:sp>
      <p:sp>
        <p:nvSpPr>
          <p:cNvPr id="27653" name="Text Box 6"/>
          <p:cNvSpPr txBox="1">
            <a:spLocks noChangeArrowheads="1"/>
          </p:cNvSpPr>
          <p:nvPr/>
        </p:nvSpPr>
        <p:spPr bwMode="auto">
          <a:xfrm>
            <a:off x="3635375" y="6524625"/>
            <a:ext cx="2160588" cy="366713"/>
          </a:xfrm>
          <a:prstGeom prst="rect">
            <a:avLst/>
          </a:prstGeom>
          <a:noFill/>
          <a:ln w="9525">
            <a:noFill/>
            <a:miter lim="800000"/>
            <a:headEnd/>
            <a:tailEnd/>
          </a:ln>
        </p:spPr>
        <p:txBody>
          <a:bodyPr>
            <a:spAutoFit/>
          </a:bodyPr>
          <a:lstStyle/>
          <a:p>
            <a:pPr>
              <a:spcBef>
                <a:spcPct val="50000"/>
              </a:spcBef>
            </a:pPr>
            <a:endParaRPr lang="en-GB"/>
          </a:p>
        </p:txBody>
      </p:sp>
      <p:sp>
        <p:nvSpPr>
          <p:cNvPr id="27654" name="Rectangle 7"/>
          <p:cNvSpPr>
            <a:spLocks noChangeArrowheads="1"/>
          </p:cNvSpPr>
          <p:nvPr/>
        </p:nvSpPr>
        <p:spPr bwMode="auto">
          <a:xfrm>
            <a:off x="1187450" y="3840163"/>
            <a:ext cx="1800225" cy="915987"/>
          </a:xfrm>
          <a:prstGeom prst="rect">
            <a:avLst/>
          </a:prstGeom>
          <a:noFill/>
          <a:ln w="9525">
            <a:noFill/>
            <a:miter lim="800000"/>
            <a:headEnd/>
            <a:tailEnd/>
          </a:ln>
        </p:spPr>
        <p:txBody>
          <a:bodyPr anchor="ctr">
            <a:spAutoFit/>
          </a:bodyPr>
          <a:lstStyle/>
          <a:p>
            <a:r>
              <a:rPr lang="de-CH"/>
              <a:t>Amidon FT-240-77 – 8 Windings</a:t>
            </a:r>
          </a:p>
        </p:txBody>
      </p:sp>
      <p:pic>
        <p:nvPicPr>
          <p:cNvPr id="27655" name="Picture 8" descr="83224-big">
            <a:hlinkClick r:id="rId2"/>
          </p:cNvPr>
          <p:cNvPicPr>
            <a:picLocks noChangeAspect="1" noChangeArrowheads="1"/>
          </p:cNvPicPr>
          <p:nvPr/>
        </p:nvPicPr>
        <p:blipFill>
          <a:blip r:embed="rId3"/>
          <a:srcRect/>
          <a:stretch>
            <a:fillRect/>
          </a:stretch>
        </p:blipFill>
        <p:spPr bwMode="auto">
          <a:xfrm>
            <a:off x="1258888" y="2636838"/>
            <a:ext cx="925512" cy="982662"/>
          </a:xfrm>
          <a:prstGeom prst="rect">
            <a:avLst/>
          </a:prstGeom>
          <a:noFill/>
          <a:ln w="9525">
            <a:noFill/>
            <a:miter lim="800000"/>
            <a:headEnd/>
            <a:tailEnd/>
          </a:ln>
        </p:spPr>
      </p:pic>
      <p:pic>
        <p:nvPicPr>
          <p:cNvPr id="27656" name="Picture 9" descr="rotatorline"/>
          <p:cNvPicPr>
            <a:picLocks noChangeAspect="1" noChangeArrowheads="1"/>
          </p:cNvPicPr>
          <p:nvPr/>
        </p:nvPicPr>
        <p:blipFill>
          <a:blip r:embed="rId4"/>
          <a:srcRect/>
          <a:stretch>
            <a:fillRect/>
          </a:stretch>
        </p:blipFill>
        <p:spPr bwMode="auto">
          <a:xfrm>
            <a:off x="3492500" y="2636838"/>
            <a:ext cx="1368425" cy="1031875"/>
          </a:xfrm>
          <a:prstGeom prst="rect">
            <a:avLst/>
          </a:prstGeom>
          <a:noFill/>
          <a:ln w="9525">
            <a:noFill/>
            <a:miter lim="800000"/>
            <a:headEnd/>
            <a:tailEnd/>
          </a:ln>
        </p:spPr>
      </p:pic>
      <p:sp>
        <p:nvSpPr>
          <p:cNvPr id="27657" name="Rectangle 10"/>
          <p:cNvSpPr>
            <a:spLocks noChangeArrowheads="1"/>
          </p:cNvSpPr>
          <p:nvPr/>
        </p:nvSpPr>
        <p:spPr bwMode="auto">
          <a:xfrm>
            <a:off x="2771775" y="3933825"/>
            <a:ext cx="3024188" cy="915988"/>
          </a:xfrm>
          <a:prstGeom prst="rect">
            <a:avLst/>
          </a:prstGeom>
          <a:noFill/>
          <a:ln w="9525">
            <a:noFill/>
            <a:miter lim="800000"/>
            <a:headEnd/>
            <a:tailEnd/>
          </a:ln>
        </p:spPr>
        <p:txBody>
          <a:bodyPr anchor="ctr">
            <a:spAutoFit/>
          </a:bodyPr>
          <a:lstStyle/>
          <a:p>
            <a:r>
              <a:rPr lang="de-CH"/>
              <a:t>Line Filter Antenna-Rotor</a:t>
            </a:r>
          </a:p>
          <a:p>
            <a:r>
              <a:rPr lang="de-CH"/>
              <a:t>www.iceradioproducts.com Model 348</a:t>
            </a:r>
          </a:p>
        </p:txBody>
      </p:sp>
      <p:sp>
        <p:nvSpPr>
          <p:cNvPr id="27658" name="Rectangle 12"/>
          <p:cNvSpPr>
            <a:spLocks noChangeArrowheads="1"/>
          </p:cNvSpPr>
          <p:nvPr/>
        </p:nvSpPr>
        <p:spPr bwMode="auto">
          <a:xfrm>
            <a:off x="5867400" y="4071938"/>
            <a:ext cx="3024188" cy="641350"/>
          </a:xfrm>
          <a:prstGeom prst="rect">
            <a:avLst/>
          </a:prstGeom>
          <a:noFill/>
          <a:ln w="9525">
            <a:noFill/>
            <a:miter lim="800000"/>
            <a:headEnd/>
            <a:tailEnd/>
          </a:ln>
        </p:spPr>
        <p:txBody>
          <a:bodyPr anchor="ctr">
            <a:spAutoFit/>
          </a:bodyPr>
          <a:lstStyle/>
          <a:p>
            <a:r>
              <a:rPr lang="de-CH"/>
              <a:t>Netzfilter Schaffner 80dB@150kHz</a:t>
            </a:r>
          </a:p>
        </p:txBody>
      </p:sp>
      <p:pic>
        <p:nvPicPr>
          <p:cNvPr id="27659" name="Picture 13"/>
          <p:cNvPicPr>
            <a:picLocks noChangeAspect="1" noChangeArrowheads="1"/>
          </p:cNvPicPr>
          <p:nvPr/>
        </p:nvPicPr>
        <p:blipFill>
          <a:blip r:embed="rId5"/>
          <a:srcRect/>
          <a:stretch>
            <a:fillRect/>
          </a:stretch>
        </p:blipFill>
        <p:spPr bwMode="auto">
          <a:xfrm>
            <a:off x="1219200" y="4953000"/>
            <a:ext cx="2371725" cy="1390650"/>
          </a:xfrm>
          <a:prstGeom prst="rect">
            <a:avLst/>
          </a:prstGeom>
          <a:noFill/>
          <a:ln w="9525">
            <a:noFill/>
            <a:miter lim="800000"/>
            <a:headEnd/>
            <a:tailEnd/>
          </a:ln>
        </p:spPr>
      </p:pic>
      <p:sp>
        <p:nvSpPr>
          <p:cNvPr id="27660" name="Text Box 14"/>
          <p:cNvSpPr txBox="1">
            <a:spLocks noChangeArrowheads="1"/>
          </p:cNvSpPr>
          <p:nvPr/>
        </p:nvSpPr>
        <p:spPr bwMode="auto">
          <a:xfrm>
            <a:off x="3851275" y="5229225"/>
            <a:ext cx="3960813" cy="779463"/>
          </a:xfrm>
          <a:prstGeom prst="rect">
            <a:avLst/>
          </a:prstGeom>
          <a:noFill/>
          <a:ln w="9525">
            <a:noFill/>
            <a:miter lim="800000"/>
            <a:headEnd/>
            <a:tailEnd/>
          </a:ln>
        </p:spPr>
        <p:txBody>
          <a:bodyPr>
            <a:spAutoFit/>
          </a:bodyPr>
          <a:lstStyle/>
          <a:p>
            <a:pPr>
              <a:spcBef>
                <a:spcPct val="50000"/>
              </a:spcBef>
            </a:pPr>
            <a:r>
              <a:rPr lang="de-CH"/>
              <a:t>Line-Insulator T4G with ground strap</a:t>
            </a:r>
          </a:p>
          <a:p>
            <a:pPr>
              <a:spcBef>
                <a:spcPct val="50000"/>
              </a:spcBef>
            </a:pPr>
            <a:r>
              <a:rPr lang="de-CH"/>
              <a:t>www.radioworks.com</a:t>
            </a:r>
          </a:p>
        </p:txBody>
      </p:sp>
      <p:pic>
        <p:nvPicPr>
          <p:cNvPr id="27661" name="Picture 17"/>
          <p:cNvPicPr>
            <a:picLocks noChangeAspect="1" noChangeArrowheads="1"/>
          </p:cNvPicPr>
          <p:nvPr/>
        </p:nvPicPr>
        <p:blipFill>
          <a:blip r:embed="rId6"/>
          <a:srcRect/>
          <a:stretch>
            <a:fillRect/>
          </a:stretch>
        </p:blipFill>
        <p:spPr bwMode="auto">
          <a:xfrm>
            <a:off x="6011863" y="2636838"/>
            <a:ext cx="1631950" cy="127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idx="4294967295"/>
          </p:nvPr>
        </p:nvSpPr>
        <p:spPr/>
        <p:txBody>
          <a:bodyPr/>
          <a:lstStyle/>
          <a:p>
            <a:pPr eaLnBrk="1" hangingPunct="1">
              <a:defRPr/>
            </a:pPr>
            <a:r>
              <a:rPr lang="de-DE" sz="2400" dirty="0" smtClean="0">
                <a:solidFill>
                  <a:srgbClr val="EAEAEA"/>
                </a:solidFill>
              </a:rPr>
              <a:t>Störer </a:t>
            </a:r>
            <a:r>
              <a:rPr lang="de-DE" sz="2400" dirty="0">
                <a:solidFill>
                  <a:srgbClr val="EAEAEA"/>
                </a:solidFill>
              </a:rPr>
              <a:t>und Gestörte – rechtliche Lage</a:t>
            </a:r>
            <a:endParaRPr lang="de-DE" dirty="0" smtClean="0"/>
          </a:p>
        </p:txBody>
      </p:sp>
      <p:sp>
        <p:nvSpPr>
          <p:cNvPr id="208899" name="Rectangle 3"/>
          <p:cNvSpPr>
            <a:spLocks noGrp="1" noChangeArrowheads="1"/>
          </p:cNvSpPr>
          <p:nvPr>
            <p:ph type="body" idx="4294967295"/>
          </p:nvPr>
        </p:nvSpPr>
        <p:spPr>
          <a:xfrm>
            <a:off x="1066800" y="1981200"/>
            <a:ext cx="7543800" cy="4876800"/>
          </a:xfrm>
        </p:spPr>
        <p:txBody>
          <a:bodyPr/>
          <a:lstStyle/>
          <a:p>
            <a:pPr marL="0" indent="0" eaLnBrk="1" hangingPunct="1">
              <a:buFont typeface="Wingdings" pitchFamily="2" charset="2"/>
              <a:buNone/>
              <a:defRPr/>
            </a:pPr>
            <a:r>
              <a:rPr lang="de-CH" sz="2400" b="1" i="1" smtClean="0"/>
              <a:t>Technische Hilfsmittel zur Störungsbeseitigung:</a:t>
            </a:r>
          </a:p>
          <a:p>
            <a:pPr marL="0" indent="0" eaLnBrk="1" hangingPunct="1">
              <a:buFont typeface="Wingdings" pitchFamily="2" charset="2"/>
              <a:buNone/>
              <a:defRPr/>
            </a:pPr>
            <a:r>
              <a:rPr lang="de-CH" sz="2400" b="1" i="1" smtClean="0">
                <a:solidFill>
                  <a:srgbClr val="FF0000"/>
                </a:solidFill>
              </a:rPr>
              <a:t>Beispiele Trennung	      Loop an ruhigem</a:t>
            </a:r>
          </a:p>
          <a:p>
            <a:pPr marL="0" indent="0" eaLnBrk="1" hangingPunct="1">
              <a:buFont typeface="Wingdings" pitchFamily="2" charset="2"/>
              <a:buNone/>
              <a:defRPr/>
            </a:pPr>
            <a:r>
              <a:rPr lang="de-CH" sz="2400" b="1" i="1" smtClean="0">
                <a:solidFill>
                  <a:srgbClr val="FF0000"/>
                </a:solidFill>
              </a:rPr>
              <a:t>				      Standort</a:t>
            </a:r>
          </a:p>
          <a:p>
            <a:pPr marL="0" indent="0" eaLnBrk="1" hangingPunct="1">
              <a:buFont typeface="Wingdings" pitchFamily="2" charset="2"/>
              <a:buNone/>
              <a:defRPr/>
            </a:pPr>
            <a:endParaRPr lang="de-CH" sz="3600" smtClean="0">
              <a:solidFill>
                <a:srgbClr val="FF0000"/>
              </a:solidFill>
            </a:endParaRPr>
          </a:p>
          <a:p>
            <a:pPr marL="0" indent="0" eaLnBrk="1" hangingPunct="1">
              <a:buFont typeface="Wingdings" pitchFamily="2" charset="2"/>
              <a:buNone/>
              <a:defRPr/>
            </a:pPr>
            <a:endParaRPr lang="de-CH" sz="3600" smtClean="0">
              <a:solidFill>
                <a:srgbClr val="FF0000"/>
              </a:solidFill>
            </a:endParaRPr>
          </a:p>
          <a:p>
            <a:pPr marL="0" indent="0" eaLnBrk="1" hangingPunct="1">
              <a:buFont typeface="Wingdings" pitchFamily="2" charset="2"/>
              <a:buNone/>
              <a:defRPr/>
            </a:pPr>
            <a:endParaRPr lang="de-CH" sz="3600" smtClean="0">
              <a:solidFill>
                <a:srgbClr val="FF0000"/>
              </a:solidFill>
            </a:endParaRPr>
          </a:p>
        </p:txBody>
      </p:sp>
      <p:sp>
        <p:nvSpPr>
          <p:cNvPr id="28675"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8676"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28677"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28678" name="AutoShape 8"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28679" name="Picture 9" descr="horchposten 016"/>
          <p:cNvPicPr>
            <a:picLocks noChangeAspect="1" noChangeArrowheads="1"/>
          </p:cNvPicPr>
          <p:nvPr/>
        </p:nvPicPr>
        <p:blipFill>
          <a:blip r:embed="rId2"/>
          <a:srcRect/>
          <a:stretch>
            <a:fillRect/>
          </a:stretch>
        </p:blipFill>
        <p:spPr bwMode="auto">
          <a:xfrm>
            <a:off x="-6950075" y="-4995863"/>
            <a:ext cx="2303462" cy="1720850"/>
          </a:xfrm>
          <a:prstGeom prst="rect">
            <a:avLst/>
          </a:prstGeom>
          <a:noFill/>
          <a:ln w="9525">
            <a:noFill/>
            <a:miter lim="800000"/>
            <a:headEnd/>
            <a:tailEnd/>
          </a:ln>
        </p:spPr>
      </p:pic>
      <p:pic>
        <p:nvPicPr>
          <p:cNvPr id="28680" name="Picture 10" descr="wireless!!"/>
          <p:cNvPicPr>
            <a:picLocks noChangeAspect="1" noChangeArrowheads="1"/>
          </p:cNvPicPr>
          <p:nvPr/>
        </p:nvPicPr>
        <p:blipFill>
          <a:blip r:embed="rId3"/>
          <a:srcRect/>
          <a:stretch>
            <a:fillRect/>
          </a:stretch>
        </p:blipFill>
        <p:spPr bwMode="auto">
          <a:xfrm>
            <a:off x="1116013" y="3284538"/>
            <a:ext cx="3527425" cy="2646362"/>
          </a:xfrm>
          <a:prstGeom prst="rect">
            <a:avLst/>
          </a:prstGeom>
          <a:noFill/>
          <a:ln w="9525">
            <a:noFill/>
            <a:miter lim="800000"/>
            <a:headEnd/>
            <a:tailEnd/>
          </a:ln>
        </p:spPr>
      </p:pic>
      <p:pic>
        <p:nvPicPr>
          <p:cNvPr id="28681" name="Picture 11" descr="IMG_0005"/>
          <p:cNvPicPr>
            <a:picLocks noChangeAspect="1" noChangeArrowheads="1"/>
          </p:cNvPicPr>
          <p:nvPr/>
        </p:nvPicPr>
        <p:blipFill>
          <a:blip r:embed="rId4"/>
          <a:srcRect/>
          <a:stretch>
            <a:fillRect/>
          </a:stretch>
        </p:blipFill>
        <p:spPr bwMode="auto">
          <a:xfrm>
            <a:off x="5508625" y="3284538"/>
            <a:ext cx="2197100"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p:txBody>
          <a:bodyPr/>
          <a:lstStyle/>
          <a:p>
            <a:pPr eaLnBrk="1" hangingPunct="1">
              <a:defRPr/>
            </a:pPr>
            <a:r>
              <a:rPr lang="de-DE" sz="2400" dirty="0">
                <a:solidFill>
                  <a:srgbClr val="EAEAEA"/>
                </a:solidFill>
              </a:rPr>
              <a:t>Störer und Gestörte – rechtliche Lage</a:t>
            </a:r>
            <a:r>
              <a:rPr lang="de-CH" dirty="0" smtClean="0"/>
              <a:t>	</a:t>
            </a:r>
            <a:endParaRPr lang="de-DE" dirty="0" smtClean="0"/>
          </a:p>
        </p:txBody>
      </p:sp>
      <p:sp>
        <p:nvSpPr>
          <p:cNvPr id="210947" name="Rectangle 3"/>
          <p:cNvSpPr>
            <a:spLocks noGrp="1" noChangeArrowheads="1"/>
          </p:cNvSpPr>
          <p:nvPr>
            <p:ph type="body" idx="4294967295"/>
          </p:nvPr>
        </p:nvSpPr>
        <p:spPr>
          <a:xfrm>
            <a:off x="971550" y="1557338"/>
            <a:ext cx="7543800" cy="4876800"/>
          </a:xfrm>
        </p:spPr>
        <p:txBody>
          <a:bodyPr/>
          <a:lstStyle/>
          <a:p>
            <a:pPr eaLnBrk="1" hangingPunct="1"/>
            <a:r>
              <a:rPr lang="de-CH" sz="2000" b="1" i="1" smtClean="0"/>
              <a:t>Versuche, wenn immer möglich , die Störung selber zu finden oder zu beheben</a:t>
            </a:r>
            <a:br>
              <a:rPr lang="de-CH" sz="2000" b="1" i="1" smtClean="0"/>
            </a:br>
            <a:endParaRPr lang="de-CH" sz="2000" b="1" i="1" smtClean="0"/>
          </a:p>
          <a:p>
            <a:pPr eaLnBrk="1" hangingPunct="1"/>
            <a:r>
              <a:rPr lang="de-CH" sz="2000" b="1" i="1" smtClean="0"/>
              <a:t>Probiere das Problem auf der sachlichen, technischen und nicht auf der juristischen Ebene zu lösen!</a:t>
            </a:r>
            <a:br>
              <a:rPr lang="de-CH" sz="2000" b="1" i="1" smtClean="0"/>
            </a:br>
            <a:endParaRPr lang="de-CH" sz="2000" b="1" i="1" smtClean="0"/>
          </a:p>
          <a:p>
            <a:pPr eaLnBrk="1" hangingPunct="1"/>
            <a:r>
              <a:rPr lang="de-CH" sz="2000" b="1" i="1" smtClean="0"/>
              <a:t>Du musst noch jahrelang mit dem Nachbarn zusammenleben, das BAKOM nicht…</a:t>
            </a:r>
            <a:br>
              <a:rPr lang="de-CH" sz="2000" b="1" i="1" smtClean="0"/>
            </a:br>
            <a:endParaRPr lang="de-CH" sz="2000" b="1" i="1" smtClean="0"/>
          </a:p>
          <a:p>
            <a:pPr eaLnBrk="1" hangingPunct="1"/>
            <a:r>
              <a:rPr lang="de-CH" sz="2000" b="1" i="1" smtClean="0"/>
              <a:t>BAKOM-Verfügung zur Abschaltung als «Ultima Ratio»</a:t>
            </a:r>
            <a:br>
              <a:rPr lang="de-CH" sz="2000" b="1" i="1" smtClean="0"/>
            </a:br>
            <a:endParaRPr lang="de-CH" sz="2000" b="1" i="1" smtClean="0"/>
          </a:p>
          <a:p>
            <a:pPr eaLnBrk="1" hangingPunct="1"/>
            <a:r>
              <a:rPr lang="de-CH" sz="2000" b="1" i="1" smtClean="0">
                <a:hlinkClick r:id="rId2" action="ppaction://hlinkfile"/>
              </a:rPr>
              <a:t>Störungen aus Sicht des BAKOM…</a:t>
            </a:r>
            <a:br>
              <a:rPr lang="de-CH" sz="2000" b="1" i="1" smtClean="0">
                <a:hlinkClick r:id="rId2" action="ppaction://hlinkfile"/>
              </a:rPr>
            </a:br>
            <a:endParaRPr lang="de-CH" sz="2000" b="1" i="1" smtClean="0">
              <a:hlinkClick r:id="rId2" action="ppaction://hlinkfile"/>
            </a:endParaRPr>
          </a:p>
          <a:p>
            <a:pPr eaLnBrk="1" hangingPunct="1">
              <a:buFont typeface="Wingdings" pitchFamily="2" charset="2"/>
              <a:buNone/>
            </a:pPr>
            <a:r>
              <a:rPr lang="de-CH" sz="2000" b="1" i="1" smtClean="0">
                <a:hlinkClick r:id="rId2" action="ppaction://hlinkfile"/>
              </a:rPr>
              <a:t/>
            </a:r>
            <a:br>
              <a:rPr lang="de-CH" sz="2000" b="1" i="1" smtClean="0">
                <a:hlinkClick r:id="rId2" action="ppaction://hlinkfile"/>
              </a:rPr>
            </a:br>
            <a:endParaRPr lang="de-CH" sz="2000" b="1" i="1" smtClean="0"/>
          </a:p>
          <a:p>
            <a:pPr eaLnBrk="1" hangingPunct="1">
              <a:buFont typeface="Wingdings" pitchFamily="2" charset="2"/>
              <a:buNone/>
            </a:pPr>
            <a:endParaRPr lang="de-CH" sz="2000" smtClean="0">
              <a:solidFill>
                <a:srgbClr val="FF0000"/>
              </a:solidFill>
            </a:endParaRPr>
          </a:p>
          <a:p>
            <a:pPr eaLnBrk="1" hangingPunct="1">
              <a:buFont typeface="Wingdings" pitchFamily="2" charset="2"/>
              <a:buNone/>
            </a:pPr>
            <a:endParaRPr lang="de-CH" sz="3600" smtClean="0">
              <a:solidFill>
                <a:srgbClr val="FF0000"/>
              </a:solidFill>
            </a:endParaRPr>
          </a:p>
          <a:p>
            <a:pPr eaLnBrk="1" hangingPunct="1">
              <a:buFont typeface="Wingdings" pitchFamily="2" charset="2"/>
              <a:buNone/>
            </a:pPr>
            <a:endParaRPr lang="de-CH" sz="3600" smtClean="0">
              <a:solidFill>
                <a:srgbClr val="FF0000"/>
              </a:solidFill>
            </a:endParaRPr>
          </a:p>
        </p:txBody>
      </p:sp>
      <p:sp>
        <p:nvSpPr>
          <p:cNvPr id="29699"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9700"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29701"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29702" name="AutoShape 8"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29703" name="Picture 9" descr="horchposten 016"/>
          <p:cNvPicPr>
            <a:picLocks noChangeAspect="1" noChangeArrowheads="1"/>
          </p:cNvPicPr>
          <p:nvPr/>
        </p:nvPicPr>
        <p:blipFill>
          <a:blip r:embed="rId3"/>
          <a:srcRect/>
          <a:stretch>
            <a:fillRect/>
          </a:stretch>
        </p:blipFill>
        <p:spPr bwMode="auto">
          <a:xfrm>
            <a:off x="-6950075" y="-4995863"/>
            <a:ext cx="2303462"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a:xfrm>
            <a:off x="1042988" y="115888"/>
            <a:ext cx="7543800" cy="1431925"/>
          </a:xfrm>
        </p:spPr>
        <p:txBody>
          <a:bodyPr/>
          <a:lstStyle/>
          <a:p>
            <a:pPr eaLnBrk="1" hangingPunct="1">
              <a:defRPr/>
            </a:pPr>
            <a:r>
              <a:rPr lang="de-DE" sz="2400" dirty="0">
                <a:solidFill>
                  <a:srgbClr val="EAEAEA"/>
                </a:solidFill>
              </a:rPr>
              <a:t>Störer und Gestörte – rechtliche Lage</a:t>
            </a:r>
            <a:r>
              <a:rPr lang="de-CH" dirty="0" smtClean="0"/>
              <a:t>	</a:t>
            </a:r>
            <a:endParaRPr lang="de-DE" dirty="0" smtClean="0"/>
          </a:p>
        </p:txBody>
      </p:sp>
      <p:sp>
        <p:nvSpPr>
          <p:cNvPr id="210947" name="Rectangle 3"/>
          <p:cNvSpPr>
            <a:spLocks noGrp="1" noChangeArrowheads="1"/>
          </p:cNvSpPr>
          <p:nvPr>
            <p:ph type="body" idx="4294967295"/>
          </p:nvPr>
        </p:nvSpPr>
        <p:spPr>
          <a:xfrm>
            <a:off x="900113" y="1557338"/>
            <a:ext cx="7543800" cy="4876800"/>
          </a:xfrm>
        </p:spPr>
        <p:txBody>
          <a:bodyPr/>
          <a:lstStyle/>
          <a:p>
            <a:pPr marL="0" indent="0" eaLnBrk="1" hangingPunct="1">
              <a:buFont typeface="Wingdings" pitchFamily="2" charset="2"/>
              <a:buNone/>
            </a:pPr>
            <a:r>
              <a:rPr lang="de-CH" sz="2000" b="1" i="1" smtClean="0"/>
              <a:t>Praxisbericht aus einem Störfall (1):</a:t>
            </a:r>
            <a:br>
              <a:rPr lang="de-CH" sz="2000" b="1" i="1" smtClean="0"/>
            </a:br>
            <a:r>
              <a:rPr lang="de-CH" sz="2000" b="1" i="1" smtClean="0"/>
              <a:t/>
            </a:r>
            <a:br>
              <a:rPr lang="de-CH" sz="2000" b="1" i="1" smtClean="0"/>
            </a:br>
            <a:r>
              <a:rPr lang="de-CH" sz="2000" smtClean="0"/>
              <a:t>"Liegt die Störfeldstärke oberhalb  des Wertes von 1 V/m, so wird dem Betreiber des störenden Gerätes (in unserem Fall also dem Amateur) eine Leistungsreduktion auferlegt.  Liesse sich die  Störung durch Entstörmassnahmen wie z.B. Mantelwellensperre beseitigen, obwohl die Störfeldstärke oberhalb  des tolerierten Wertes läge, </a:t>
            </a:r>
            <a:r>
              <a:rPr lang="de-CH" sz="2000" smtClean="0">
                <a:solidFill>
                  <a:srgbClr val="FF0000"/>
                </a:solidFill>
              </a:rPr>
              <a:t>so muss das schriftliche Einverständnis des Betreibers des gestörten  Gerätes zur Vornahme solcher Entstörmassnahmen vorliegen. </a:t>
            </a:r>
          </a:p>
          <a:p>
            <a:pPr marL="0" indent="0" eaLnBrk="1" hangingPunct="1">
              <a:buFont typeface="Wingdings" pitchFamily="2" charset="2"/>
              <a:buNone/>
            </a:pPr>
            <a:endParaRPr lang="de-CH" sz="2000" smtClean="0">
              <a:solidFill>
                <a:srgbClr val="FF0000"/>
              </a:solidFill>
            </a:endParaRPr>
          </a:p>
          <a:p>
            <a:pPr marL="0" indent="0" eaLnBrk="1" hangingPunct="1">
              <a:buFont typeface="Wingdings" pitchFamily="2" charset="2"/>
              <a:buNone/>
            </a:pPr>
            <a:r>
              <a:rPr lang="de-CH" sz="2000" smtClean="0">
                <a:solidFill>
                  <a:srgbClr val="FF0000"/>
                </a:solidFill>
              </a:rPr>
              <a:t>Wird eine solche verweigert, so wird dem Betreiber des störenden Gerätes eine Leistungsreduktion auferlegt." </a:t>
            </a:r>
          </a:p>
          <a:p>
            <a:pPr marL="0" indent="0" eaLnBrk="1" hangingPunct="1">
              <a:buFont typeface="Wingdings" pitchFamily="2" charset="2"/>
              <a:buNone/>
            </a:pPr>
            <a:endParaRPr lang="de-CH" sz="2000" smtClean="0">
              <a:solidFill>
                <a:srgbClr val="FF0000"/>
              </a:solidFill>
            </a:endParaRPr>
          </a:p>
          <a:p>
            <a:pPr marL="0" indent="0" eaLnBrk="1" hangingPunct="1">
              <a:buFont typeface="Wingdings" pitchFamily="2" charset="2"/>
              <a:buNone/>
            </a:pPr>
            <a:endParaRPr lang="de-CH" sz="2000" smtClean="0">
              <a:solidFill>
                <a:srgbClr val="FF0000"/>
              </a:solidFill>
            </a:endParaRPr>
          </a:p>
          <a:p>
            <a:pPr marL="0" indent="0" eaLnBrk="1" hangingPunct="1">
              <a:buFont typeface="Wingdings" pitchFamily="2" charset="2"/>
              <a:buNone/>
            </a:pPr>
            <a:endParaRPr lang="de-CH" sz="1800" smtClean="0">
              <a:solidFill>
                <a:srgbClr val="FF0000"/>
              </a:solidFill>
            </a:endParaRPr>
          </a:p>
        </p:txBody>
      </p:sp>
      <p:sp>
        <p:nvSpPr>
          <p:cNvPr id="58372"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58373"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58374" name="AutoShape 8"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58375" name="Picture 9" descr="horchposten 016"/>
          <p:cNvPicPr>
            <a:picLocks noChangeAspect="1" noChangeArrowheads="1"/>
          </p:cNvPicPr>
          <p:nvPr/>
        </p:nvPicPr>
        <p:blipFill>
          <a:blip r:embed="rId2"/>
          <a:srcRect/>
          <a:stretch>
            <a:fillRect/>
          </a:stretch>
        </p:blipFill>
        <p:spPr bwMode="auto">
          <a:xfrm>
            <a:off x="-6950075" y="-4995863"/>
            <a:ext cx="2303462"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a:xfrm>
            <a:off x="1042988" y="115888"/>
            <a:ext cx="7543800" cy="1431925"/>
          </a:xfrm>
        </p:spPr>
        <p:txBody>
          <a:bodyPr/>
          <a:lstStyle/>
          <a:p>
            <a:pPr eaLnBrk="1" hangingPunct="1">
              <a:defRPr/>
            </a:pPr>
            <a:r>
              <a:rPr lang="de-DE" sz="2400" dirty="0">
                <a:solidFill>
                  <a:srgbClr val="EAEAEA"/>
                </a:solidFill>
              </a:rPr>
              <a:t>Störer und Gestörte – rechtliche Lage</a:t>
            </a:r>
            <a:r>
              <a:rPr lang="de-CH" dirty="0" smtClean="0"/>
              <a:t>	</a:t>
            </a:r>
            <a:endParaRPr lang="de-DE" dirty="0" smtClean="0"/>
          </a:p>
        </p:txBody>
      </p:sp>
      <p:sp>
        <p:nvSpPr>
          <p:cNvPr id="210947" name="Rectangle 3"/>
          <p:cNvSpPr>
            <a:spLocks noGrp="1" noChangeArrowheads="1"/>
          </p:cNvSpPr>
          <p:nvPr>
            <p:ph type="body" idx="4294967295"/>
          </p:nvPr>
        </p:nvSpPr>
        <p:spPr>
          <a:xfrm>
            <a:off x="900113" y="1341438"/>
            <a:ext cx="7543800" cy="5092700"/>
          </a:xfrm>
        </p:spPr>
        <p:txBody>
          <a:bodyPr/>
          <a:lstStyle/>
          <a:p>
            <a:pPr marL="0" indent="0">
              <a:buFont typeface="Wingdings" pitchFamily="2" charset="2"/>
              <a:buNone/>
            </a:pPr>
            <a:r>
              <a:rPr lang="de-CH" sz="2000" b="1" i="1" smtClean="0"/>
              <a:t>Praxisbericht aus einem Störfall (2):</a:t>
            </a:r>
            <a:br>
              <a:rPr lang="de-CH" sz="2000" b="1" i="1" smtClean="0"/>
            </a:br>
            <a:r>
              <a:rPr lang="de-CH" sz="2000" b="1" i="1" smtClean="0"/>
              <a:t/>
            </a:r>
            <a:br>
              <a:rPr lang="de-CH" sz="2000" b="1" i="1" smtClean="0"/>
            </a:br>
            <a:r>
              <a:rPr lang="de-CH" sz="2000" smtClean="0"/>
              <a:t>"Der Funkamateur ist auf die Gnade des Betreibers des gestörten Gerätes angewiesen. Es ist für ihn also von Vorteil, in einem Störungsfall, selbst wenn er absolut überzeugt ist nicht der Verursacher einer Störung zu sein, das BAKOM rechtzeitig vom Betreiber des gestörten Gerätes beiziehen zu lassen,  statt die Diskussion beliebig weiter eskalieren zu lassen.  Andernfalls wird er die erwähnte schriftliche Zusage zum Einsatz von Entstörmitteln vom jeweiligen Kontrahenten kaum erhalten, falls dann ein solcher Grenzfall tatsächlich eintreten sollte.</a:t>
            </a:r>
            <a:br>
              <a:rPr lang="de-CH" sz="2000" smtClean="0"/>
            </a:br>
            <a:endParaRPr lang="de-CH" sz="2000" smtClean="0"/>
          </a:p>
          <a:p>
            <a:pPr marL="0" indent="0">
              <a:buFont typeface="Wingdings" pitchFamily="2" charset="2"/>
              <a:buNone/>
            </a:pPr>
            <a:r>
              <a:rPr lang="de-CH" sz="2000" smtClean="0"/>
              <a:t>Dass er vorher mit dem Betreiber des gestörten Gerätes durch Gespräch und Sendeversuche die Ursache einer Störung abklären zu versuchen sollte, liegt auf der Hand. In meinem Falle ist dies erfolgt, doch der Nachbar schenkte meinen Ausführungen zu wenig Glauben."</a:t>
            </a:r>
            <a:endParaRPr lang="de-CH" sz="2000" smtClean="0">
              <a:solidFill>
                <a:srgbClr val="FF0000"/>
              </a:solidFill>
            </a:endParaRPr>
          </a:p>
          <a:p>
            <a:pPr marL="0" indent="0" eaLnBrk="1" hangingPunct="1">
              <a:buFont typeface="Wingdings" pitchFamily="2" charset="2"/>
              <a:buNone/>
            </a:pPr>
            <a:endParaRPr lang="de-CH" sz="2000" smtClean="0">
              <a:solidFill>
                <a:srgbClr val="FF0000"/>
              </a:solidFill>
            </a:endParaRPr>
          </a:p>
        </p:txBody>
      </p:sp>
      <p:sp>
        <p:nvSpPr>
          <p:cNvPr id="59396"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59397"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59398" name="AutoShape 8"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59399" name="Picture 9" descr="horchposten 016"/>
          <p:cNvPicPr>
            <a:picLocks noChangeAspect="1" noChangeArrowheads="1"/>
          </p:cNvPicPr>
          <p:nvPr/>
        </p:nvPicPr>
        <p:blipFill>
          <a:blip r:embed="rId2"/>
          <a:srcRect/>
          <a:stretch>
            <a:fillRect/>
          </a:stretch>
        </p:blipFill>
        <p:spPr bwMode="auto">
          <a:xfrm>
            <a:off x="-6950075" y="-4995863"/>
            <a:ext cx="2303462"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a:xfrm>
            <a:off x="1042988" y="115888"/>
            <a:ext cx="7543800" cy="1431925"/>
          </a:xfrm>
        </p:spPr>
        <p:txBody>
          <a:bodyPr/>
          <a:lstStyle/>
          <a:p>
            <a:pPr eaLnBrk="1" hangingPunct="1">
              <a:defRPr/>
            </a:pPr>
            <a:r>
              <a:rPr lang="de-DE" sz="2400" dirty="0">
                <a:solidFill>
                  <a:srgbClr val="EAEAEA"/>
                </a:solidFill>
              </a:rPr>
              <a:t>Störer und Gestörte – rechtliche Lage</a:t>
            </a:r>
            <a:r>
              <a:rPr lang="de-CH" dirty="0" smtClean="0"/>
              <a:t>	</a:t>
            </a:r>
            <a:endParaRPr lang="de-DE" dirty="0" smtClean="0"/>
          </a:p>
        </p:txBody>
      </p:sp>
      <p:sp>
        <p:nvSpPr>
          <p:cNvPr id="210947" name="Rectangle 3"/>
          <p:cNvSpPr>
            <a:spLocks noGrp="1" noChangeArrowheads="1"/>
          </p:cNvSpPr>
          <p:nvPr>
            <p:ph type="body" idx="4294967295"/>
          </p:nvPr>
        </p:nvSpPr>
        <p:spPr>
          <a:xfrm>
            <a:off x="900113" y="1341438"/>
            <a:ext cx="7543800" cy="5092700"/>
          </a:xfrm>
        </p:spPr>
        <p:txBody>
          <a:bodyPr/>
          <a:lstStyle/>
          <a:p>
            <a:pPr marL="0" indent="0">
              <a:buFont typeface="Wingdings" pitchFamily="2" charset="2"/>
              <a:buNone/>
            </a:pPr>
            <a:r>
              <a:rPr lang="de-CH" sz="2000" b="1" i="1" smtClean="0"/>
              <a:t>Praxisbericht aus einem Störfall (3):</a:t>
            </a:r>
            <a:br>
              <a:rPr lang="de-CH" sz="2000" b="1" i="1" smtClean="0"/>
            </a:br>
            <a:r>
              <a:rPr lang="de-CH" sz="2000" b="1" i="1" smtClean="0"/>
              <a:t/>
            </a:r>
            <a:br>
              <a:rPr lang="de-CH" sz="2000" b="1" i="1" smtClean="0"/>
            </a:br>
            <a:r>
              <a:rPr lang="de-CH" b="1" i="1" smtClean="0"/>
              <a:t>"Beinahe 50% der gestörten Geräte weisen gemäss Erfahrungen des BAKOM nicht einmal diese in der Schweiz bei HF mit 1V/m  gesetzte Feldstärkeresistenz auf."</a:t>
            </a:r>
          </a:p>
        </p:txBody>
      </p:sp>
      <p:sp>
        <p:nvSpPr>
          <p:cNvPr id="61444"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61445"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61446" name="AutoShape 8"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61447" name="Picture 9" descr="horchposten 016"/>
          <p:cNvPicPr>
            <a:picLocks noChangeAspect="1" noChangeArrowheads="1"/>
          </p:cNvPicPr>
          <p:nvPr/>
        </p:nvPicPr>
        <p:blipFill>
          <a:blip r:embed="rId2"/>
          <a:srcRect/>
          <a:stretch>
            <a:fillRect/>
          </a:stretch>
        </p:blipFill>
        <p:spPr bwMode="auto">
          <a:xfrm>
            <a:off x="-6950075" y="-4995863"/>
            <a:ext cx="2303462"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a:xfrm>
            <a:off x="1026256" y="11266"/>
            <a:ext cx="7543800" cy="1431925"/>
          </a:xfrm>
        </p:spPr>
        <p:txBody>
          <a:bodyPr/>
          <a:lstStyle/>
          <a:p>
            <a:pPr eaLnBrk="1" hangingPunct="1">
              <a:defRPr/>
            </a:pPr>
            <a:r>
              <a:rPr lang="de-DE" sz="2400" dirty="0">
                <a:solidFill>
                  <a:srgbClr val="EAEAEA"/>
                </a:solidFill>
              </a:rPr>
              <a:t>Störer und Gestörte – rechtliche Lage</a:t>
            </a:r>
            <a:r>
              <a:rPr lang="de-CH" dirty="0" smtClean="0"/>
              <a:t>	</a:t>
            </a:r>
            <a:endParaRPr lang="de-DE" dirty="0" smtClean="0"/>
          </a:p>
        </p:txBody>
      </p:sp>
      <p:sp>
        <p:nvSpPr>
          <p:cNvPr id="204803" name="Rectangle 3"/>
          <p:cNvSpPr>
            <a:spLocks noGrp="1" noChangeArrowheads="1"/>
          </p:cNvSpPr>
          <p:nvPr>
            <p:ph type="body" idx="4294967295"/>
          </p:nvPr>
        </p:nvSpPr>
        <p:spPr>
          <a:xfrm>
            <a:off x="611188" y="1196975"/>
            <a:ext cx="8532812" cy="4876800"/>
          </a:xfrm>
        </p:spPr>
        <p:txBody>
          <a:bodyPr/>
          <a:lstStyle/>
          <a:p>
            <a:pPr marL="361950" indent="-361950" eaLnBrk="1" hangingPunct="1">
              <a:buFont typeface="Wingdings" pitchFamily="2" charset="2"/>
              <a:buNone/>
            </a:pPr>
            <a:r>
              <a:rPr lang="de-CH" sz="2400" b="1" i="1" dirty="0" smtClean="0"/>
              <a:t>Haftung für </a:t>
            </a:r>
            <a:r>
              <a:rPr lang="de-CH" sz="2400" b="1" i="1" dirty="0" err="1" smtClean="0"/>
              <a:t>Entstörmassnahmen</a:t>
            </a:r>
            <a:r>
              <a:rPr lang="de-CH" sz="2400" b="1" i="1" dirty="0" smtClean="0"/>
              <a:t>:</a:t>
            </a:r>
          </a:p>
          <a:p>
            <a:pPr marL="361950" indent="-361950" eaLnBrk="1" hangingPunct="1"/>
            <a:r>
              <a:rPr lang="de-CH" sz="2000" dirty="0" smtClean="0"/>
              <a:t>Sofern keine gewerbsmässige Tätigkeit: </a:t>
            </a:r>
            <a:r>
              <a:rPr lang="de-CH" sz="2000" i="1" dirty="0" smtClean="0">
                <a:solidFill>
                  <a:srgbClr val="FF0000"/>
                </a:solidFill>
              </a:rPr>
              <a:t>keine</a:t>
            </a:r>
            <a:r>
              <a:rPr lang="de-CH" sz="2000" dirty="0" smtClean="0"/>
              <a:t> Haftung aus Produktehaftpflicht- oder Produktesicherheitsgesetz für </a:t>
            </a:r>
            <a:r>
              <a:rPr lang="de-CH" sz="2000" dirty="0" err="1" smtClean="0"/>
              <a:t>Entstörmittel</a:t>
            </a:r>
            <a:r>
              <a:rPr lang="de-CH" sz="2000" dirty="0" smtClean="0"/>
              <a:t>!</a:t>
            </a:r>
            <a:br>
              <a:rPr lang="de-CH" sz="2000" dirty="0" smtClean="0"/>
            </a:br>
            <a:endParaRPr lang="de-CH" sz="2000" dirty="0" smtClean="0"/>
          </a:p>
          <a:p>
            <a:pPr marL="361950" indent="-361950" eaLnBrk="1" hangingPunct="1"/>
            <a:r>
              <a:rPr lang="de-CH" sz="2000" dirty="0" smtClean="0"/>
              <a:t>i.d.R. dürfte, wenn überhaupt ein Vertrag angenommen wird, </a:t>
            </a:r>
            <a:r>
              <a:rPr lang="de-CH" sz="2000" dirty="0" smtClean="0">
                <a:solidFill>
                  <a:srgbClr val="FF0000"/>
                </a:solidFill>
              </a:rPr>
              <a:t>Auftragsrecht</a:t>
            </a:r>
            <a:r>
              <a:rPr lang="de-CH" sz="2000" dirty="0" smtClean="0"/>
              <a:t> anwendbar sein</a:t>
            </a:r>
            <a:br>
              <a:rPr lang="de-CH" sz="2000" dirty="0" smtClean="0"/>
            </a:br>
            <a:endParaRPr lang="de-CH" sz="2000" dirty="0" smtClean="0"/>
          </a:p>
          <a:p>
            <a:pPr marL="361950" indent="-361950" eaLnBrk="1" hangingPunct="1"/>
            <a:r>
              <a:rPr lang="de-DE" sz="2000" dirty="0" smtClean="0"/>
              <a:t>Ein Schadenersatzanspruch des Auftraggebers gegen den Beauftragten wegen unsorgfältiger Auftragsausführung setzt zunächst einen </a:t>
            </a:r>
            <a:r>
              <a:rPr lang="de-DE" sz="2000" dirty="0" smtClean="0">
                <a:solidFill>
                  <a:srgbClr val="FF0000"/>
                </a:solidFill>
              </a:rPr>
              <a:t>Schaden</a:t>
            </a:r>
            <a:r>
              <a:rPr lang="de-DE" sz="2000" dirty="0" smtClean="0"/>
              <a:t>, eine </a:t>
            </a:r>
            <a:r>
              <a:rPr lang="de-DE" sz="2000" dirty="0" smtClean="0">
                <a:solidFill>
                  <a:srgbClr val="FF0000"/>
                </a:solidFill>
              </a:rPr>
              <a:t>Sorgfaltswidrigkeit</a:t>
            </a:r>
            <a:r>
              <a:rPr lang="de-DE" sz="2000" dirty="0" smtClean="0"/>
              <a:t> sowie eine </a:t>
            </a:r>
            <a:r>
              <a:rPr lang="de-DE" sz="2000" dirty="0" smtClean="0">
                <a:solidFill>
                  <a:srgbClr val="FF0000"/>
                </a:solidFill>
              </a:rPr>
              <a:t>natürliche Kausalität</a:t>
            </a:r>
            <a:r>
              <a:rPr lang="de-DE" sz="2000" dirty="0" smtClean="0"/>
              <a:t> zwischen diesen beiden Elementen voraus</a:t>
            </a:r>
            <a:r>
              <a:rPr lang="de-DE" sz="2000" dirty="0" smtClean="0">
                <a:effectLst/>
              </a:rPr>
              <a:t> </a:t>
            </a:r>
          </a:p>
          <a:p>
            <a:pPr marL="361950" indent="-361950" eaLnBrk="1" hangingPunct="1">
              <a:buFont typeface="Wingdings" pitchFamily="2" charset="2"/>
              <a:buNone/>
            </a:pPr>
            <a:endParaRPr lang="de-CH" sz="2000" dirty="0" smtClean="0"/>
          </a:p>
          <a:p>
            <a:pPr marL="361950" indent="-361950" eaLnBrk="1" hangingPunct="1"/>
            <a:r>
              <a:rPr lang="de-CH" sz="2000" dirty="0" smtClean="0"/>
              <a:t>Haftung lediglich für die nach den Umständen gebotene Sorgfalt, d.h. vor allem bei vorsätzlicher oder grobfahrlässiger Schädigung ("Basteln"). </a:t>
            </a:r>
            <a:r>
              <a:rPr lang="de-CH" sz="2000" b="1" i="1" dirty="0" smtClean="0">
                <a:solidFill>
                  <a:srgbClr val="FF0000"/>
                </a:solidFill>
              </a:rPr>
              <a:t>Rückgriff der Versicherung nur bei Absicht oder grober Fahrlässigkeit</a:t>
            </a:r>
          </a:p>
          <a:p>
            <a:pPr marL="361950" indent="-361950" eaLnBrk="1" hangingPunct="1">
              <a:buFont typeface="Wingdings" pitchFamily="2" charset="2"/>
              <a:buNone/>
            </a:pPr>
            <a:endParaRPr lang="de-CH" sz="2000" b="1" i="1" dirty="0" smtClean="0">
              <a:solidFill>
                <a:srgbClr val="FF0000"/>
              </a:solidFill>
            </a:endParaRPr>
          </a:p>
          <a:p>
            <a:pPr marL="361950" indent="-361950" eaLnBrk="1" hangingPunct="1">
              <a:buFont typeface="Wingdings" pitchFamily="2" charset="2"/>
              <a:buNone/>
            </a:pPr>
            <a:endParaRPr lang="de-CH" sz="2000" dirty="0" smtClean="0">
              <a:solidFill>
                <a:srgbClr val="FF0000"/>
              </a:solidFill>
            </a:endParaRPr>
          </a:p>
          <a:p>
            <a:pPr marL="361950" indent="-361950" eaLnBrk="1" hangingPunct="1">
              <a:buFont typeface="Wingdings" pitchFamily="2" charset="2"/>
              <a:buNone/>
            </a:pPr>
            <a:endParaRPr lang="de-CH" sz="3600" dirty="0" smtClean="0">
              <a:solidFill>
                <a:srgbClr val="FF0000"/>
              </a:solidFill>
            </a:endParaRPr>
          </a:p>
        </p:txBody>
      </p:sp>
      <p:sp>
        <p:nvSpPr>
          <p:cNvPr id="53252"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53253"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53254"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53255" name="AutoShape 8"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53256" name="Picture 9" descr="horchposten 016"/>
          <p:cNvPicPr>
            <a:picLocks noChangeAspect="1" noChangeArrowheads="1"/>
          </p:cNvPicPr>
          <p:nvPr/>
        </p:nvPicPr>
        <p:blipFill>
          <a:blip r:embed="rId2"/>
          <a:srcRect/>
          <a:stretch>
            <a:fillRect/>
          </a:stretch>
        </p:blipFill>
        <p:spPr bwMode="auto">
          <a:xfrm>
            <a:off x="-6950075" y="-4995863"/>
            <a:ext cx="2303462"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2" name="Rectangle 10"/>
          <p:cNvSpPr>
            <a:spLocks noGrp="1" noChangeArrowheads="1"/>
          </p:cNvSpPr>
          <p:nvPr>
            <p:ph type="title" idx="4294967295"/>
          </p:nvPr>
        </p:nvSpPr>
        <p:spPr/>
        <p:txBody>
          <a:bodyPr/>
          <a:lstStyle/>
          <a:p>
            <a:pPr eaLnBrk="1" hangingPunct="1">
              <a:defRPr/>
            </a:pPr>
            <a:r>
              <a:rPr lang="de-DE" sz="2400" dirty="0" smtClean="0"/>
              <a:t>Störer und Gestörte – rechtliche Lage</a:t>
            </a:r>
          </a:p>
        </p:txBody>
      </p:sp>
      <p:sp>
        <p:nvSpPr>
          <p:cNvPr id="172035" name="Rectangle 3"/>
          <p:cNvSpPr>
            <a:spLocks noGrp="1" noChangeArrowheads="1"/>
          </p:cNvSpPr>
          <p:nvPr>
            <p:ph type="body" sz="half" idx="4294967295"/>
          </p:nvPr>
        </p:nvSpPr>
        <p:spPr>
          <a:xfrm>
            <a:off x="1066800" y="1981200"/>
            <a:ext cx="7466013" cy="4114800"/>
          </a:xfrm>
        </p:spPr>
        <p:txBody>
          <a:bodyPr/>
          <a:lstStyle/>
          <a:p>
            <a:pPr eaLnBrk="1" hangingPunct="1">
              <a:lnSpc>
                <a:spcPct val="90000"/>
              </a:lnSpc>
              <a:buFont typeface="Wingdings" pitchFamily="2" charset="2"/>
              <a:buNone/>
              <a:defRPr/>
            </a:pPr>
            <a:r>
              <a:rPr lang="de-CH" sz="2000" b="1" i="1" smtClean="0"/>
              <a:t>Beispiele für Störpegel  80m  (Wohnquartier)</a:t>
            </a:r>
          </a:p>
          <a:p>
            <a:pPr eaLnBrk="1" hangingPunct="1">
              <a:lnSpc>
                <a:spcPct val="90000"/>
              </a:lnSpc>
              <a:defRPr/>
            </a:pPr>
            <a:endParaRPr lang="de-CH" sz="2800" smtClean="0"/>
          </a:p>
        </p:txBody>
      </p:sp>
      <p:sp>
        <p:nvSpPr>
          <p:cNvPr id="16387"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16388" name="Picture 6" descr="stoerung stark"/>
          <p:cNvPicPr>
            <a:picLocks noChangeAspect="1" noChangeArrowheads="1"/>
          </p:cNvPicPr>
          <p:nvPr/>
        </p:nvPicPr>
        <p:blipFill>
          <a:blip r:embed="rId3"/>
          <a:srcRect/>
          <a:stretch>
            <a:fillRect/>
          </a:stretch>
        </p:blipFill>
        <p:spPr bwMode="auto">
          <a:xfrm>
            <a:off x="1116013" y="2420938"/>
            <a:ext cx="7056437" cy="2058987"/>
          </a:xfrm>
          <a:prstGeom prst="rect">
            <a:avLst/>
          </a:prstGeom>
          <a:noFill/>
          <a:ln w="9525">
            <a:noFill/>
            <a:miter lim="800000"/>
            <a:headEnd/>
            <a:tailEnd/>
          </a:ln>
        </p:spPr>
      </p:pic>
      <p:pic>
        <p:nvPicPr>
          <p:cNvPr id="16389" name="Picture 7" descr="stoerung schwach"/>
          <p:cNvPicPr>
            <a:picLocks noChangeAspect="1" noChangeArrowheads="1"/>
          </p:cNvPicPr>
          <p:nvPr/>
        </p:nvPicPr>
        <p:blipFill>
          <a:blip r:embed="rId4"/>
          <a:srcRect/>
          <a:stretch>
            <a:fillRect/>
          </a:stretch>
        </p:blipFill>
        <p:spPr bwMode="auto">
          <a:xfrm>
            <a:off x="1116013" y="4652963"/>
            <a:ext cx="7056437" cy="2009775"/>
          </a:xfrm>
          <a:prstGeom prst="rect">
            <a:avLst/>
          </a:prstGeom>
          <a:noFill/>
          <a:ln w="9525">
            <a:noFill/>
            <a:miter lim="800000"/>
            <a:headEnd/>
            <a:tailEnd/>
          </a:ln>
        </p:spPr>
      </p:pic>
      <p:pic>
        <p:nvPicPr>
          <p:cNvPr id="172045" name="Noise.MPG.AVI">
            <a:hlinkClick r:id="" action="ppaction://media"/>
          </p:cNvPr>
          <p:cNvPicPr>
            <a:picLocks noGrp="1" noRot="1" noChangeAspect="1" noChangeArrowheads="1"/>
          </p:cNvPicPr>
          <p:nvPr>
            <p:ph sz="half" idx="4294967295"/>
            <a:videoFile r:link="rId1"/>
          </p:nvPr>
        </p:nvPicPr>
        <p:blipFill>
          <a:blip r:embed="rId5"/>
          <a:srcRect/>
          <a:stretch>
            <a:fillRect/>
          </a:stretch>
        </p:blipFill>
        <p:spPr>
          <a:xfrm>
            <a:off x="8243888" y="5129213"/>
            <a:ext cx="504825" cy="379412"/>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20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2045"/>
                                        </p:tgtEl>
                                      </p:cBhvr>
                                    </p:cmd>
                                  </p:childTnLst>
                                </p:cTn>
                              </p:par>
                            </p:childTnLst>
                          </p:cTn>
                        </p:par>
                      </p:childTnLst>
                    </p:cTn>
                  </p:par>
                </p:childTnLst>
              </p:cTn>
              <p:nextCondLst>
                <p:cond evt="onClick" delay="0">
                  <p:tgtEl>
                    <p:spTgt spid="172045"/>
                  </p:tgtEl>
                </p:cond>
              </p:nextCondLst>
            </p:seq>
            <p:video>
              <p:cMediaNode>
                <p:cTn id="7" fill="hold" display="0">
                  <p:stCondLst>
                    <p:cond delay="indefinite"/>
                  </p:stCondLst>
                  <p:endCondLst>
                    <p:cond evt="onNext" delay="0">
                      <p:tgtEl>
                        <p:sldTgt/>
                      </p:tgtEl>
                    </p:cond>
                    <p:cond evt="onPrev" delay="0">
                      <p:tgtEl>
                        <p:sldTgt/>
                      </p:tgtEl>
                    </p:cond>
                  </p:endCondLst>
                </p:cTn>
                <p:tgtEl>
                  <p:spTgt spid="17204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a:xfrm>
            <a:off x="1042988" y="115888"/>
            <a:ext cx="7543800" cy="1431925"/>
          </a:xfrm>
        </p:spPr>
        <p:txBody>
          <a:bodyPr/>
          <a:lstStyle/>
          <a:p>
            <a:pPr eaLnBrk="1" hangingPunct="1">
              <a:defRPr/>
            </a:pPr>
            <a:r>
              <a:rPr lang="de-DE" sz="2400" dirty="0">
                <a:solidFill>
                  <a:srgbClr val="EAEAEA"/>
                </a:solidFill>
              </a:rPr>
              <a:t>Störer und Gestörte – rechtliche Lage</a:t>
            </a:r>
            <a:r>
              <a:rPr lang="de-CH" dirty="0" smtClean="0"/>
              <a:t>	</a:t>
            </a:r>
            <a:endParaRPr lang="de-DE" dirty="0" smtClean="0"/>
          </a:p>
        </p:txBody>
      </p:sp>
      <p:sp>
        <p:nvSpPr>
          <p:cNvPr id="210947" name="Rectangle 3"/>
          <p:cNvSpPr>
            <a:spLocks noGrp="1" noChangeArrowheads="1"/>
          </p:cNvSpPr>
          <p:nvPr>
            <p:ph type="body" idx="4294967295"/>
          </p:nvPr>
        </p:nvSpPr>
        <p:spPr>
          <a:xfrm>
            <a:off x="900113" y="1557338"/>
            <a:ext cx="7543800" cy="4876800"/>
          </a:xfrm>
        </p:spPr>
        <p:txBody>
          <a:bodyPr/>
          <a:lstStyle/>
          <a:p>
            <a:pPr marL="265113" indent="-265113" eaLnBrk="1" hangingPunct="1">
              <a:buFont typeface="Wingdings" pitchFamily="2" charset="2"/>
              <a:buNone/>
            </a:pPr>
            <a:r>
              <a:rPr lang="de-CH" sz="2400" b="1" i="1" dirty="0" smtClean="0"/>
              <a:t>Fazit:</a:t>
            </a:r>
          </a:p>
          <a:p>
            <a:pPr marL="0" indent="0" eaLnBrk="1" hangingPunct="1">
              <a:buNone/>
            </a:pPr>
            <a:r>
              <a:rPr lang="de-CH" sz="2000" dirty="0" smtClean="0"/>
              <a:t/>
            </a:r>
            <a:br>
              <a:rPr lang="de-CH" sz="2000" dirty="0" smtClean="0"/>
            </a:br>
            <a:r>
              <a:rPr lang="de-CH" sz="2400" b="1" dirty="0" smtClean="0"/>
              <a:t>Die sinnlose Abschaltung der Lang-, Mittel- und Kurzwellensender verschlechtert mittelfristig für uns den Störschutz:</a:t>
            </a:r>
          </a:p>
          <a:p>
            <a:pPr marL="0" indent="0" eaLnBrk="1" hangingPunct="1">
              <a:buNone/>
            </a:pPr>
            <a:endParaRPr lang="de-CH" sz="2400" b="1" dirty="0"/>
          </a:p>
          <a:p>
            <a:pPr marL="0" indent="0" eaLnBrk="1" hangingPunct="1">
              <a:buNone/>
            </a:pPr>
            <a:r>
              <a:rPr lang="de-CH" sz="2400" b="1" dirty="0" smtClean="0"/>
              <a:t>Kein Schutz der Grundversorgung mehr bei Störungen auf </a:t>
            </a:r>
            <a:r>
              <a:rPr lang="de-CH" sz="2400" b="1" dirty="0" err="1" smtClean="0"/>
              <a:t>LMK,wenn</a:t>
            </a:r>
            <a:r>
              <a:rPr lang="de-CH" sz="2400" b="1" dirty="0" smtClean="0"/>
              <a:t> keine Radiostationen mehr dort senden!</a:t>
            </a:r>
          </a:p>
          <a:p>
            <a:pPr marL="0" indent="0" eaLnBrk="1" hangingPunct="1">
              <a:buNone/>
            </a:pPr>
            <a:endParaRPr lang="de-CH" sz="2400" b="1" dirty="0"/>
          </a:p>
          <a:p>
            <a:pPr marL="0" indent="0" eaLnBrk="1" hangingPunct="1">
              <a:buNone/>
            </a:pPr>
            <a:r>
              <a:rPr lang="de-CH" sz="2400" b="1" dirty="0" smtClean="0"/>
              <a:t>Weniger Schutz unserer Antennen durch Meinungsäusserungs- und Informationsfreiheit</a:t>
            </a:r>
            <a:endParaRPr lang="de-CH" sz="2400" b="1" dirty="0" smtClean="0"/>
          </a:p>
          <a:p>
            <a:pPr marL="0" indent="0" eaLnBrk="1" hangingPunct="1">
              <a:buNone/>
            </a:pPr>
            <a:endParaRPr lang="de-CH" sz="2400" dirty="0"/>
          </a:p>
          <a:p>
            <a:pPr marL="0" indent="0" eaLnBrk="1" hangingPunct="1">
              <a:buNone/>
            </a:pPr>
            <a:endParaRPr lang="de-CH" sz="2400" dirty="0" smtClean="0"/>
          </a:p>
          <a:p>
            <a:pPr marL="0" indent="0" eaLnBrk="1" hangingPunct="1">
              <a:buNone/>
            </a:pPr>
            <a:endParaRPr lang="de-CH" sz="2400" dirty="0"/>
          </a:p>
          <a:p>
            <a:pPr marL="0" indent="0" eaLnBrk="1" hangingPunct="1">
              <a:buNone/>
            </a:pPr>
            <a:endParaRPr lang="de-CH" sz="2400" dirty="0" smtClean="0"/>
          </a:p>
          <a:p>
            <a:pPr marL="0" indent="0" eaLnBrk="1" hangingPunct="1">
              <a:buNone/>
            </a:pPr>
            <a:endParaRPr lang="de-CH" sz="2400" dirty="0" smtClean="0"/>
          </a:p>
          <a:p>
            <a:pPr marL="265113" indent="-265113" eaLnBrk="1" hangingPunct="1">
              <a:buFont typeface="Wingdings" pitchFamily="2" charset="2"/>
              <a:buNone/>
            </a:pPr>
            <a:endParaRPr lang="de-CH" sz="2000" dirty="0" smtClean="0"/>
          </a:p>
          <a:p>
            <a:pPr marL="265113" indent="-265113" eaLnBrk="1" hangingPunct="1">
              <a:buFont typeface="Wingdings" pitchFamily="2" charset="2"/>
              <a:buNone/>
            </a:pPr>
            <a:r>
              <a:rPr lang="de-CH" sz="2000" dirty="0" smtClean="0"/>
              <a:t/>
            </a:r>
            <a:br>
              <a:rPr lang="de-CH" sz="2000" dirty="0" smtClean="0"/>
            </a:br>
            <a:endParaRPr lang="de-CH" sz="2000" dirty="0" smtClean="0"/>
          </a:p>
          <a:p>
            <a:pPr marL="265113" indent="-265113" eaLnBrk="1" hangingPunct="1">
              <a:buFont typeface="Wingdings" pitchFamily="2" charset="2"/>
              <a:buNone/>
            </a:pPr>
            <a:endParaRPr lang="de-CH" sz="2000" dirty="0" smtClean="0">
              <a:solidFill>
                <a:srgbClr val="FF0000"/>
              </a:solidFill>
            </a:endParaRPr>
          </a:p>
          <a:p>
            <a:pPr marL="265113" indent="-265113" eaLnBrk="1" hangingPunct="1">
              <a:buFont typeface="Wingdings" pitchFamily="2" charset="2"/>
              <a:buNone/>
            </a:pPr>
            <a:endParaRPr lang="de-CH" sz="3600" dirty="0" smtClean="0">
              <a:solidFill>
                <a:srgbClr val="FF0000"/>
              </a:solidFill>
            </a:endParaRPr>
          </a:p>
          <a:p>
            <a:pPr marL="265113" indent="-265113" eaLnBrk="1" hangingPunct="1">
              <a:buFont typeface="Wingdings" pitchFamily="2" charset="2"/>
              <a:buNone/>
            </a:pPr>
            <a:endParaRPr lang="de-CH" sz="3600" dirty="0" smtClean="0">
              <a:solidFill>
                <a:srgbClr val="FF0000"/>
              </a:solidFill>
            </a:endParaRPr>
          </a:p>
        </p:txBody>
      </p:sp>
      <p:sp>
        <p:nvSpPr>
          <p:cNvPr id="57348"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57349"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57350" name="AutoShape 8"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57351" name="Picture 9" descr="horchposten 016"/>
          <p:cNvPicPr>
            <a:picLocks noChangeAspect="1" noChangeArrowheads="1"/>
          </p:cNvPicPr>
          <p:nvPr/>
        </p:nvPicPr>
        <p:blipFill>
          <a:blip r:embed="rId2"/>
          <a:srcRect/>
          <a:stretch>
            <a:fillRect/>
          </a:stretch>
        </p:blipFill>
        <p:spPr bwMode="auto">
          <a:xfrm>
            <a:off x="-6950075" y="-4995863"/>
            <a:ext cx="2303462"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a:xfrm>
            <a:off x="1042988" y="115888"/>
            <a:ext cx="7543800" cy="1431925"/>
          </a:xfrm>
        </p:spPr>
        <p:txBody>
          <a:bodyPr/>
          <a:lstStyle/>
          <a:p>
            <a:pPr eaLnBrk="1" hangingPunct="1">
              <a:defRPr/>
            </a:pPr>
            <a:r>
              <a:rPr lang="de-DE" sz="2400" dirty="0">
                <a:solidFill>
                  <a:srgbClr val="EAEAEA"/>
                </a:solidFill>
              </a:rPr>
              <a:t>Störer und Gestörte – rechtliche Lage</a:t>
            </a:r>
            <a:r>
              <a:rPr lang="de-CH" dirty="0" smtClean="0"/>
              <a:t>	</a:t>
            </a:r>
            <a:endParaRPr lang="de-DE" dirty="0" smtClean="0"/>
          </a:p>
        </p:txBody>
      </p:sp>
      <p:sp>
        <p:nvSpPr>
          <p:cNvPr id="210947" name="Rectangle 3"/>
          <p:cNvSpPr>
            <a:spLocks noGrp="1" noChangeArrowheads="1"/>
          </p:cNvSpPr>
          <p:nvPr>
            <p:ph type="body" idx="4294967295"/>
          </p:nvPr>
        </p:nvSpPr>
        <p:spPr>
          <a:xfrm>
            <a:off x="900113" y="1557338"/>
            <a:ext cx="7543800" cy="4876800"/>
          </a:xfrm>
        </p:spPr>
        <p:txBody>
          <a:bodyPr/>
          <a:lstStyle/>
          <a:p>
            <a:pPr marL="265113" indent="-265113" eaLnBrk="1" hangingPunct="1">
              <a:buFont typeface="Wingdings" pitchFamily="2" charset="2"/>
              <a:buNone/>
            </a:pPr>
            <a:r>
              <a:rPr lang="de-CH" sz="2400" b="1" i="1" dirty="0" smtClean="0"/>
              <a:t>Fazit:</a:t>
            </a:r>
          </a:p>
          <a:p>
            <a:pPr marL="265113" indent="-265113" eaLnBrk="1" hangingPunct="1"/>
            <a:r>
              <a:rPr lang="de-CH" sz="2000" dirty="0" smtClean="0"/>
              <a:t>Die Angelegenheit ist hoch komplex!</a:t>
            </a:r>
            <a:br>
              <a:rPr lang="de-CH" sz="2000" dirty="0" smtClean="0"/>
            </a:br>
            <a:endParaRPr lang="de-CH" sz="2000" dirty="0" smtClean="0"/>
          </a:p>
          <a:p>
            <a:pPr marL="265113" indent="-265113" eaLnBrk="1" hangingPunct="1"/>
            <a:r>
              <a:rPr lang="de-CH" sz="2000" dirty="0" smtClean="0"/>
              <a:t>Mischung nationales und EU-Recht</a:t>
            </a:r>
            <a:br>
              <a:rPr lang="de-CH" sz="2000" dirty="0" smtClean="0"/>
            </a:br>
            <a:endParaRPr lang="de-CH" sz="2000" dirty="0" smtClean="0"/>
          </a:p>
          <a:p>
            <a:pPr marL="265113" indent="-265113" eaLnBrk="1" hangingPunct="1"/>
            <a:r>
              <a:rPr lang="de-CH" sz="2000" dirty="0" smtClean="0"/>
              <a:t>Regelungslücken</a:t>
            </a:r>
            <a:br>
              <a:rPr lang="de-CH" sz="2000" dirty="0" smtClean="0"/>
            </a:br>
            <a:endParaRPr lang="de-CH" sz="2000" dirty="0" smtClean="0"/>
          </a:p>
          <a:p>
            <a:pPr marL="265113" indent="-265113" eaLnBrk="1" hangingPunct="1"/>
            <a:r>
              <a:rPr lang="de-CH" sz="2000" dirty="0" smtClean="0"/>
              <a:t>Grundfrage: Typus Störsenke/Störquelle entscheidet zusammen mit der Frage, ob Störung leitungsgebunden ist oder nicht, über die anwendbare Norm!</a:t>
            </a:r>
            <a:br>
              <a:rPr lang="de-CH" sz="2000" dirty="0" smtClean="0"/>
            </a:br>
            <a:endParaRPr lang="de-CH" sz="2000" dirty="0" smtClean="0"/>
          </a:p>
          <a:p>
            <a:pPr marL="265113" indent="-265113" eaLnBrk="1" hangingPunct="1"/>
            <a:r>
              <a:rPr lang="de-CH" sz="2000" dirty="0" smtClean="0"/>
              <a:t>Interdisziplinäre Zusammenarbeit Juristen/Ingenieure gefragt!</a:t>
            </a:r>
          </a:p>
          <a:p>
            <a:pPr marL="265113" indent="-265113" eaLnBrk="1" hangingPunct="1">
              <a:buFont typeface="Wingdings" pitchFamily="2" charset="2"/>
              <a:buNone/>
            </a:pPr>
            <a:endParaRPr lang="de-CH" sz="2000" dirty="0" smtClean="0"/>
          </a:p>
          <a:p>
            <a:pPr marL="265113" indent="-265113" eaLnBrk="1" hangingPunct="1">
              <a:buFont typeface="Wingdings" pitchFamily="2" charset="2"/>
              <a:buNone/>
            </a:pPr>
            <a:r>
              <a:rPr lang="de-CH" sz="2000" dirty="0" smtClean="0"/>
              <a:t/>
            </a:r>
            <a:br>
              <a:rPr lang="de-CH" sz="2000" dirty="0" smtClean="0"/>
            </a:br>
            <a:endParaRPr lang="de-CH" sz="2000" dirty="0" smtClean="0"/>
          </a:p>
          <a:p>
            <a:pPr marL="265113" indent="-265113" eaLnBrk="1" hangingPunct="1">
              <a:buFont typeface="Wingdings" pitchFamily="2" charset="2"/>
              <a:buNone/>
            </a:pPr>
            <a:endParaRPr lang="de-CH" sz="2000" dirty="0" smtClean="0">
              <a:solidFill>
                <a:srgbClr val="FF0000"/>
              </a:solidFill>
            </a:endParaRPr>
          </a:p>
          <a:p>
            <a:pPr marL="265113" indent="-265113" eaLnBrk="1" hangingPunct="1">
              <a:buFont typeface="Wingdings" pitchFamily="2" charset="2"/>
              <a:buNone/>
            </a:pPr>
            <a:endParaRPr lang="de-CH" sz="3600" dirty="0" smtClean="0">
              <a:solidFill>
                <a:srgbClr val="FF0000"/>
              </a:solidFill>
            </a:endParaRPr>
          </a:p>
          <a:p>
            <a:pPr marL="265113" indent="-265113" eaLnBrk="1" hangingPunct="1">
              <a:buFont typeface="Wingdings" pitchFamily="2" charset="2"/>
              <a:buNone/>
            </a:pPr>
            <a:endParaRPr lang="de-CH" sz="3600" dirty="0" smtClean="0">
              <a:solidFill>
                <a:srgbClr val="FF0000"/>
              </a:solidFill>
            </a:endParaRPr>
          </a:p>
        </p:txBody>
      </p:sp>
      <p:sp>
        <p:nvSpPr>
          <p:cNvPr id="57348"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solidFill>
                <a:srgbClr val="FFFFFF"/>
              </a:solidFill>
            </a:endParaRPr>
          </a:p>
        </p:txBody>
      </p:sp>
      <p:sp>
        <p:nvSpPr>
          <p:cNvPr id="57349"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solidFill>
                <a:srgbClr val="FFFFFF"/>
              </a:solidFill>
            </a:endParaRPr>
          </a:p>
        </p:txBody>
      </p:sp>
      <p:sp>
        <p:nvSpPr>
          <p:cNvPr id="57350" name="AutoShape 8"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solidFill>
                <a:srgbClr val="FFFFFF"/>
              </a:solidFill>
            </a:endParaRPr>
          </a:p>
        </p:txBody>
      </p:sp>
      <p:pic>
        <p:nvPicPr>
          <p:cNvPr id="57351" name="Picture 9" descr="horchposten 016"/>
          <p:cNvPicPr>
            <a:picLocks noChangeAspect="1" noChangeArrowheads="1"/>
          </p:cNvPicPr>
          <p:nvPr/>
        </p:nvPicPr>
        <p:blipFill>
          <a:blip r:embed="rId2"/>
          <a:srcRect/>
          <a:stretch>
            <a:fillRect/>
          </a:stretch>
        </p:blipFill>
        <p:spPr bwMode="auto">
          <a:xfrm>
            <a:off x="-6950075" y="-4995863"/>
            <a:ext cx="2303462" cy="1720850"/>
          </a:xfrm>
          <a:prstGeom prst="rect">
            <a:avLst/>
          </a:prstGeom>
          <a:noFill/>
          <a:ln w="9525">
            <a:noFill/>
            <a:miter lim="800000"/>
            <a:headEnd/>
            <a:tailEnd/>
          </a:ln>
        </p:spPr>
      </p:pic>
    </p:spTree>
    <p:extLst>
      <p:ext uri="{BB962C8B-B14F-4D97-AF65-F5344CB8AC3E}">
        <p14:creationId xmlns:p14="http://schemas.microsoft.com/office/powerpoint/2010/main" val="3942249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p:txBody>
          <a:bodyPr/>
          <a:lstStyle/>
          <a:p>
            <a:pPr eaLnBrk="1" hangingPunct="1">
              <a:defRPr/>
            </a:pPr>
            <a:r>
              <a:rPr lang="de-DE" sz="2400" dirty="0">
                <a:solidFill>
                  <a:srgbClr val="EAEAEA"/>
                </a:solidFill>
              </a:rPr>
              <a:t>Störer und Gestörte – rechtliche Lage</a:t>
            </a:r>
            <a:r>
              <a:rPr lang="de-CH" dirty="0" smtClean="0"/>
              <a:t>	</a:t>
            </a:r>
            <a:endParaRPr lang="de-DE" dirty="0" smtClean="0"/>
          </a:p>
        </p:txBody>
      </p:sp>
      <p:sp>
        <p:nvSpPr>
          <p:cNvPr id="210947" name="Rectangle 3"/>
          <p:cNvSpPr>
            <a:spLocks noGrp="1" noChangeArrowheads="1"/>
          </p:cNvSpPr>
          <p:nvPr>
            <p:ph type="body" idx="4294967295"/>
          </p:nvPr>
        </p:nvSpPr>
        <p:spPr>
          <a:xfrm>
            <a:off x="1066800" y="1981200"/>
            <a:ext cx="7543800" cy="4876800"/>
          </a:xfrm>
        </p:spPr>
        <p:txBody>
          <a:bodyPr/>
          <a:lstStyle/>
          <a:p>
            <a:pPr marL="0" indent="0" eaLnBrk="1" hangingPunct="1">
              <a:buFont typeface="Wingdings" pitchFamily="2" charset="2"/>
              <a:buNone/>
              <a:defRPr/>
            </a:pPr>
            <a:r>
              <a:rPr lang="de-CH" sz="2400" b="1" i="1" dirty="0" smtClean="0"/>
              <a:t>Wenn alles nichts hilft: Remote!</a:t>
            </a:r>
          </a:p>
          <a:p>
            <a:pPr marL="0" indent="0" eaLnBrk="1" hangingPunct="1">
              <a:buFont typeface="Wingdings" pitchFamily="2" charset="2"/>
              <a:buNone/>
              <a:defRPr/>
            </a:pPr>
            <a:endParaRPr lang="de-CH" sz="2400" b="1" i="1" dirty="0" smtClean="0"/>
          </a:p>
          <a:p>
            <a:pPr marL="0" indent="0" eaLnBrk="1" hangingPunct="1">
              <a:buFont typeface="Wingdings" pitchFamily="2" charset="2"/>
              <a:buNone/>
              <a:defRPr/>
            </a:pPr>
            <a:endParaRPr lang="de-CH" sz="3600" dirty="0" smtClean="0">
              <a:solidFill>
                <a:srgbClr val="FF0000"/>
              </a:solidFill>
            </a:endParaRPr>
          </a:p>
        </p:txBody>
      </p:sp>
      <p:sp>
        <p:nvSpPr>
          <p:cNvPr id="31747"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31748"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31749"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31750" name="AutoShape 8"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31751" name="Picture 9" descr="horchposten 016"/>
          <p:cNvPicPr>
            <a:picLocks noChangeAspect="1" noChangeArrowheads="1"/>
          </p:cNvPicPr>
          <p:nvPr/>
        </p:nvPicPr>
        <p:blipFill>
          <a:blip r:embed="rId2"/>
          <a:srcRect/>
          <a:stretch>
            <a:fillRect/>
          </a:stretch>
        </p:blipFill>
        <p:spPr bwMode="auto">
          <a:xfrm>
            <a:off x="-6950075" y="-4995863"/>
            <a:ext cx="2303462" cy="1720850"/>
          </a:xfrm>
          <a:prstGeom prst="rect">
            <a:avLst/>
          </a:prstGeom>
          <a:noFill/>
          <a:ln w="9525">
            <a:noFill/>
            <a:miter lim="800000"/>
            <a:headEnd/>
            <a:tailEnd/>
          </a:ln>
        </p:spPr>
      </p:pic>
      <p:pic>
        <p:nvPicPr>
          <p:cNvPr id="31752" name="Picture 2"/>
          <p:cNvPicPr>
            <a:picLocks noChangeAspect="1" noChangeArrowheads="1"/>
          </p:cNvPicPr>
          <p:nvPr/>
        </p:nvPicPr>
        <p:blipFill>
          <a:blip r:embed="rId3"/>
          <a:srcRect/>
          <a:stretch>
            <a:fillRect/>
          </a:stretch>
        </p:blipFill>
        <p:spPr bwMode="auto">
          <a:xfrm>
            <a:off x="869950" y="2466975"/>
            <a:ext cx="8094663" cy="1924050"/>
          </a:xfrm>
          <a:prstGeom prst="rect">
            <a:avLst/>
          </a:prstGeom>
          <a:noFill/>
          <a:ln w="9525">
            <a:noFill/>
            <a:miter lim="800000"/>
            <a:headEnd/>
            <a:tailEnd/>
          </a:ln>
        </p:spPr>
      </p:pic>
      <p:sp>
        <p:nvSpPr>
          <p:cNvPr id="31753" name="Textfeld 2"/>
          <p:cNvSpPr txBox="1">
            <a:spLocks noChangeArrowheads="1"/>
          </p:cNvSpPr>
          <p:nvPr/>
        </p:nvSpPr>
        <p:spPr bwMode="auto">
          <a:xfrm>
            <a:off x="1042988" y="4652963"/>
            <a:ext cx="7921625" cy="2560637"/>
          </a:xfrm>
          <a:prstGeom prst="rect">
            <a:avLst/>
          </a:prstGeom>
          <a:noFill/>
          <a:ln w="9525">
            <a:noFill/>
            <a:miter lim="800000"/>
            <a:headEnd/>
            <a:tailEnd/>
          </a:ln>
        </p:spPr>
        <p:txBody>
          <a:bodyPr>
            <a:spAutoFit/>
          </a:bodyPr>
          <a:lstStyle/>
          <a:p>
            <a:r>
              <a:rPr lang="de-CH" sz="2400"/>
              <a:t>Hoher Anteil an Masochisten bei den Funkamateuren?</a:t>
            </a:r>
          </a:p>
          <a:p>
            <a:r>
              <a:rPr lang="de-CH" sz="2400"/>
              <a:t>Lieber im Lärm sitzen, nichts hören, täglich jammern und sich ärgern, als eine Remote-Station zu benützen?</a:t>
            </a:r>
          </a:p>
          <a:p>
            <a:r>
              <a:rPr lang="de-DE"/>
              <a:t>"Für mich ist übrigens abgesetzter Betrieb einer gemieteten Funkstation via Internet irgendwo in den Bergen reizlos. Ich möchte vom eigenen QTH aus qrv sein." </a:t>
            </a:r>
            <a:endParaRPr lang="de-CH"/>
          </a:p>
          <a:p>
            <a:endParaRPr lang="de-CH"/>
          </a:p>
          <a:p>
            <a:endParaRPr lang="de-CH"/>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de-CH" sz="3200" b="0" i="1" smtClean="0"/>
              <a:t/>
            </a:r>
            <a:br>
              <a:rPr lang="de-CH" sz="3200" b="0" i="1" smtClean="0"/>
            </a:b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1"/>
          </p:nvPr>
        </p:nvSpPr>
        <p:spPr>
          <a:xfrm>
            <a:off x="684213" y="1412875"/>
            <a:ext cx="8064500" cy="5040313"/>
          </a:xfrm>
        </p:spPr>
        <p:txBody>
          <a:bodyPr/>
          <a:lstStyle/>
          <a:p>
            <a:pPr eaLnBrk="1" hangingPunct="1">
              <a:lnSpc>
                <a:spcPct val="80000"/>
              </a:lnSpc>
              <a:buFont typeface="Wingdings" pitchFamily="2" charset="2"/>
              <a:buNone/>
              <a:defRPr/>
            </a:pPr>
            <a:r>
              <a:rPr lang="de-CH" sz="2400" b="1" i="1" smtClean="0"/>
              <a:t>Konzessionsrechtliche Spezialfragen:</a:t>
            </a:r>
          </a:p>
          <a:p>
            <a:pPr eaLnBrk="1" hangingPunct="1">
              <a:lnSpc>
                <a:spcPct val="80000"/>
              </a:lnSpc>
              <a:buFont typeface="Wingdings" pitchFamily="2" charset="2"/>
              <a:buNone/>
              <a:defRPr/>
            </a:pPr>
            <a:r>
              <a:rPr lang="de-CH" sz="2400" b="1" i="1" smtClean="0"/>
              <a:t>Kaufen und verkaufen in Online-Börsen</a:t>
            </a:r>
          </a:p>
          <a:p>
            <a:pPr eaLnBrk="1" hangingPunct="1">
              <a:lnSpc>
                <a:spcPct val="80000"/>
              </a:lnSpc>
              <a:buFont typeface="Wingdings" pitchFamily="2" charset="2"/>
              <a:buNone/>
              <a:defRPr/>
            </a:pPr>
            <a:endParaRPr lang="de-CH" sz="2400" smtClean="0"/>
          </a:p>
          <a:p>
            <a:pPr eaLnBrk="1" hangingPunct="1">
              <a:lnSpc>
                <a:spcPct val="80000"/>
              </a:lnSpc>
              <a:buFont typeface="Wingdings" pitchFamily="2" charset="2"/>
              <a:buNone/>
              <a:defRPr/>
            </a:pPr>
            <a:endParaRPr lang="de-CH" sz="2400" smtClean="0"/>
          </a:p>
          <a:p>
            <a:pPr eaLnBrk="1" hangingPunct="1">
              <a:lnSpc>
                <a:spcPct val="80000"/>
              </a:lnSpc>
              <a:defRPr/>
            </a:pPr>
            <a:endParaRPr lang="de-CH" sz="2400" smtClean="0"/>
          </a:p>
        </p:txBody>
      </p:sp>
      <p:pic>
        <p:nvPicPr>
          <p:cNvPr id="32771" name="Picture 4"/>
          <p:cNvPicPr>
            <a:picLocks noChangeAspect="1" noChangeArrowheads="1"/>
          </p:cNvPicPr>
          <p:nvPr/>
        </p:nvPicPr>
        <p:blipFill>
          <a:blip r:embed="rId2"/>
          <a:srcRect/>
          <a:stretch>
            <a:fillRect/>
          </a:stretch>
        </p:blipFill>
        <p:spPr bwMode="auto">
          <a:xfrm>
            <a:off x="755650" y="2133600"/>
            <a:ext cx="6672263" cy="4592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de-CH" sz="3200" b="0" i="1" smtClean="0"/>
              <a:t/>
            </a:r>
            <a:br>
              <a:rPr lang="de-CH" sz="3200" b="0" i="1" smtClean="0"/>
            </a:b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1"/>
          </p:nvPr>
        </p:nvSpPr>
        <p:spPr>
          <a:xfrm>
            <a:off x="684213" y="1557338"/>
            <a:ext cx="8064500" cy="4114800"/>
          </a:xfrm>
        </p:spPr>
        <p:txBody>
          <a:bodyPr/>
          <a:lstStyle/>
          <a:p>
            <a:pPr marL="0" indent="0" eaLnBrk="1" hangingPunct="1">
              <a:lnSpc>
                <a:spcPct val="80000"/>
              </a:lnSpc>
              <a:buFont typeface="Wingdings" pitchFamily="2" charset="2"/>
              <a:buNone/>
              <a:defRPr/>
            </a:pPr>
            <a:r>
              <a:rPr lang="de-CH" sz="2400" smtClean="0"/>
              <a:t>Der Fall:</a:t>
            </a:r>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r>
              <a:rPr lang="de-CH" sz="2400" smtClean="0"/>
              <a:t>OM verkauft altes IC-202 im Ricardo für Fr. 50.-. Einige Zeit später flattert ihm eine Bussenverfügung des BAKOM über Fr. 160.- ins Haus wegen Verkauf eines Amateurfunkgerätes an eine nicht lizenzierte Person…</a:t>
            </a:r>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r>
              <a:rPr lang="de-CH" sz="2400" smtClean="0"/>
              <a:t>Was war geschehen: bei einer Razzia bei einem OM ohne Lizenz hatte das BAKOM das Funkgerät gefunden und den Verkäufer eruiert.  </a:t>
            </a:r>
          </a:p>
          <a:p>
            <a:pPr marL="0" indent="0" eaLnBrk="1" hangingPunct="1">
              <a:lnSpc>
                <a:spcPct val="80000"/>
              </a:lnSpc>
              <a:defRPr/>
            </a:pPr>
            <a:endParaRPr lang="de-CH" sz="2400" smtClean="0"/>
          </a:p>
          <a:p>
            <a:pPr marL="0" indent="0" eaLnBrk="1" hangingPunct="1">
              <a:lnSpc>
                <a:spcPct val="80000"/>
              </a:lnSpc>
              <a:defRPr/>
            </a:pPr>
            <a:endParaRPr lang="de-CH" sz="2400" smtClean="0"/>
          </a:p>
          <a:p>
            <a:pPr marL="0" indent="0" eaLnBrk="1" hangingPunct="1">
              <a:lnSpc>
                <a:spcPct val="80000"/>
              </a:lnSpc>
              <a:defRPr/>
            </a:pPr>
            <a:endParaRPr lang="de-CH" sz="2400" smtClean="0"/>
          </a:p>
        </p:txBody>
      </p:sp>
      <p:pic>
        <p:nvPicPr>
          <p:cNvPr id="33795" name="Picture 5" descr="Icom_IC-202"/>
          <p:cNvPicPr>
            <a:picLocks noChangeAspect="1" noChangeArrowheads="1"/>
          </p:cNvPicPr>
          <p:nvPr/>
        </p:nvPicPr>
        <p:blipFill>
          <a:blip r:embed="rId2"/>
          <a:srcRect/>
          <a:stretch>
            <a:fillRect/>
          </a:stretch>
        </p:blipFill>
        <p:spPr bwMode="auto">
          <a:xfrm>
            <a:off x="6084888" y="1268413"/>
            <a:ext cx="1593850" cy="2459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
            </a:r>
            <a:br>
              <a:rPr lang="de-CH" sz="3200" b="0" i="1" smtClean="0"/>
            </a:b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a:xfrm>
            <a:off x="684213" y="1557338"/>
            <a:ext cx="8064500" cy="4114800"/>
          </a:xfrm>
        </p:spPr>
        <p:txBody>
          <a:bodyPr/>
          <a:lstStyle/>
          <a:p>
            <a:pPr marL="0" indent="0" eaLnBrk="1" hangingPunct="1">
              <a:lnSpc>
                <a:spcPct val="80000"/>
              </a:lnSpc>
              <a:buFont typeface="Wingdings" pitchFamily="2" charset="2"/>
              <a:buNone/>
              <a:defRPr/>
            </a:pPr>
            <a:r>
              <a:rPr lang="de-CH" sz="2400" smtClean="0"/>
              <a:t>Rechtsgrundlage: Art. 6, VBAKOM über die Fernmeldeanlagen</a:t>
            </a:r>
          </a:p>
          <a:p>
            <a:pPr marL="0" indent="0" eaLnBrk="1" hangingPunct="1">
              <a:lnSpc>
                <a:spcPct val="80000"/>
              </a:lnSpc>
              <a:buFont typeface="Wingdings" pitchFamily="2" charset="2"/>
              <a:buNone/>
              <a:defRPr/>
            </a:pPr>
            <a:r>
              <a:rPr lang="de-CH" sz="1800" smtClean="0">
                <a:effectLst/>
              </a:rPr>
              <a:t>Die im Handel erhältlichen, neuen oder gebrauchten Sendeanlagen für die </a:t>
            </a:r>
            <a:br>
              <a:rPr lang="de-CH" sz="1800" smtClean="0">
                <a:effectLst/>
              </a:rPr>
            </a:br>
            <a:r>
              <a:rPr lang="de-CH" sz="1800" smtClean="0">
                <a:effectLst/>
              </a:rPr>
              <a:t>Teilnahme am Amateurfunk dürfen nur abgegeben werden an:</a:t>
            </a:r>
          </a:p>
          <a:p>
            <a:pPr marL="0" indent="0">
              <a:buFont typeface="Wingdings" pitchFamily="2" charset="2"/>
              <a:buNone/>
              <a:defRPr/>
            </a:pPr>
            <a:r>
              <a:rPr lang="de-CH" sz="1800" smtClean="0">
                <a:effectLst/>
              </a:rPr>
              <a:t>Inhaberinnen und Inhaber einer Amateurfunkkonzession im Sinne von Artikel</a:t>
            </a:r>
          </a:p>
          <a:p>
            <a:pPr marL="0" indent="0">
              <a:buFont typeface="Wingdings" pitchFamily="2" charset="2"/>
              <a:buNone/>
              <a:defRPr/>
            </a:pPr>
            <a:r>
              <a:rPr lang="de-CH" sz="1800" smtClean="0">
                <a:effectLst/>
              </a:rPr>
              <a:t>30 der Verordnung vom 9. März 2007 über Frequenzmanagement und</a:t>
            </a:r>
          </a:p>
          <a:p>
            <a:pPr marL="0" indent="0">
              <a:buFont typeface="Wingdings" pitchFamily="2" charset="2"/>
              <a:buNone/>
              <a:defRPr/>
            </a:pPr>
            <a:r>
              <a:rPr lang="de-CH" sz="1800" smtClean="0">
                <a:effectLst/>
              </a:rPr>
              <a:t>Funkkonzessionen gegen </a:t>
            </a:r>
            <a:r>
              <a:rPr lang="de-CH" sz="1800" smtClean="0">
                <a:solidFill>
                  <a:srgbClr val="FFFF00"/>
                </a:solidFill>
                <a:effectLst/>
              </a:rPr>
              <a:t>Quittung</a:t>
            </a:r>
            <a:r>
              <a:rPr lang="de-CH" sz="1800" smtClean="0">
                <a:effectLst/>
              </a:rPr>
              <a:t> und </a:t>
            </a:r>
            <a:r>
              <a:rPr lang="de-CH" sz="1800" smtClean="0">
                <a:solidFill>
                  <a:srgbClr val="FFFF00"/>
                </a:solidFill>
                <a:effectLst/>
              </a:rPr>
              <a:t>Vorweisung dieser Konzession</a:t>
            </a:r>
            <a:r>
              <a:rPr lang="de-CH" sz="1800" smtClean="0">
                <a:effectLst/>
              </a:rPr>
              <a:t>;</a:t>
            </a:r>
          </a:p>
          <a:p>
            <a:pPr marL="0" indent="0">
              <a:buFont typeface="Wingdings" pitchFamily="2" charset="2"/>
              <a:buNone/>
              <a:defRPr/>
            </a:pPr>
            <a:r>
              <a:rPr lang="de-CH" sz="1800" smtClean="0">
                <a:effectLst/>
              </a:rPr>
              <a:t>Händler gegen Quittung.</a:t>
            </a:r>
          </a:p>
          <a:p>
            <a:pPr marL="0" indent="0">
              <a:buFont typeface="Wingdings" pitchFamily="2" charset="2"/>
              <a:buNone/>
              <a:defRPr/>
            </a:pPr>
            <a:r>
              <a:rPr lang="de-CH" sz="1800" smtClean="0">
                <a:effectLst/>
              </a:rPr>
              <a:t>Die Quittung muss Anzahl, Marke und Typ der abgegebenen Fernmeldeanlagen sowie Adresse und Unterschrift der Person enthalten, welcher die Fernmeldeanlagen abgegeben wurden; gegebenenfalls ist auch die Nummer der vorgewiesenen Konzession in die Quittung einzutragen. Die Quittung muss nicht unterzeichnet werden, wenn die Anlagen per Post zugestellt werden.</a:t>
            </a:r>
          </a:p>
          <a:p>
            <a:pPr marL="0" indent="0">
              <a:buFont typeface="Wingdings" pitchFamily="2" charset="2"/>
              <a:buNone/>
              <a:defRPr/>
            </a:pPr>
            <a:r>
              <a:rPr lang="de-CH" sz="1800" smtClean="0">
                <a:effectLst/>
              </a:rPr>
              <a:t>Wer eine der in den Absätzen 1 und 2 erwähnten Fernmeldeanlagen abgibt, muss die Quittung </a:t>
            </a:r>
            <a:r>
              <a:rPr lang="de-CH" sz="1800" smtClean="0">
                <a:solidFill>
                  <a:srgbClr val="FFFF00"/>
                </a:solidFill>
                <a:effectLst/>
              </a:rPr>
              <a:t>zwei Jahre</a:t>
            </a:r>
            <a:r>
              <a:rPr lang="de-CH" sz="1800" smtClean="0">
                <a:effectLst/>
              </a:rPr>
              <a:t> aufbewahren.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
            </a:r>
            <a:br>
              <a:rPr lang="de-CH" sz="3200" b="0" i="1" smtClean="0"/>
            </a:b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a:xfrm>
            <a:off x="684213" y="1557338"/>
            <a:ext cx="8064500" cy="4114800"/>
          </a:xfrm>
        </p:spPr>
        <p:txBody>
          <a:bodyPr/>
          <a:lstStyle/>
          <a:p>
            <a:pPr marL="0" indent="0" eaLnBrk="1" hangingPunct="1">
              <a:lnSpc>
                <a:spcPct val="80000"/>
              </a:lnSpc>
              <a:buFont typeface="Wingdings" pitchFamily="2" charset="2"/>
              <a:buNone/>
              <a:defRPr/>
            </a:pPr>
            <a:r>
              <a:rPr lang="de-CH" sz="2400" smtClean="0"/>
              <a:t>Der Fall:</a:t>
            </a:r>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r>
              <a:rPr lang="de-CH" sz="2400" smtClean="0"/>
              <a:t>Ein Sammler von Motorola-Handfunkgeräten bietet einige kommerzielle digitale Handfunkgeräte in einer Online-Börse an, die zwar über eine amerikanische, aber nicht über eine europäische Konformitätsbescheinigung verfügen. Ein sehr ähnlicher Typ hat die CE-Zulassung</a:t>
            </a:r>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r>
              <a:rPr lang="de-CH" sz="2400" smtClean="0"/>
              <a:t>Das BAKOM will ein Gerät einziehen und ein Konformitätsbewertungsverfahren durchführen.  </a:t>
            </a:r>
          </a:p>
          <a:p>
            <a:pPr marL="0" indent="0" eaLnBrk="1" hangingPunct="1">
              <a:lnSpc>
                <a:spcPct val="80000"/>
              </a:lnSpc>
              <a:buFont typeface="Wingdings" pitchFamily="2" charset="2"/>
              <a:buNone/>
              <a:defRPr/>
            </a:pPr>
            <a:r>
              <a:rPr lang="de-CH" sz="2400" smtClean="0"/>
              <a:t>  </a:t>
            </a:r>
          </a:p>
          <a:p>
            <a:pPr marL="0" indent="0" eaLnBrk="1" hangingPunct="1">
              <a:lnSpc>
                <a:spcPct val="80000"/>
              </a:lnSpc>
              <a:defRPr/>
            </a:pPr>
            <a:endParaRPr lang="de-CH" sz="2400" smtClean="0"/>
          </a:p>
          <a:p>
            <a:pPr marL="0" indent="0" eaLnBrk="1" hangingPunct="1">
              <a:lnSpc>
                <a:spcPct val="80000"/>
              </a:lnSpc>
              <a:defRPr/>
            </a:pPr>
            <a:endParaRPr lang="de-CH" sz="2400" smtClean="0"/>
          </a:p>
          <a:p>
            <a:pPr marL="0" indent="0" eaLnBrk="1" hangingPunct="1">
              <a:lnSpc>
                <a:spcPct val="80000"/>
              </a:lnSpc>
              <a:defRPr/>
            </a:pPr>
            <a:endParaRPr lang="de-CH" sz="2400" smtClean="0"/>
          </a:p>
        </p:txBody>
      </p:sp>
      <p:pic>
        <p:nvPicPr>
          <p:cNvPr id="35843" name="Picture 5" descr="motorola_funkgeraete_zur_miete"/>
          <p:cNvPicPr>
            <a:picLocks noChangeAspect="1" noChangeArrowheads="1" noCrop="1"/>
          </p:cNvPicPr>
          <p:nvPr/>
        </p:nvPicPr>
        <p:blipFill>
          <a:blip r:embed="rId2"/>
          <a:srcRect/>
          <a:stretch>
            <a:fillRect/>
          </a:stretch>
        </p:blipFill>
        <p:spPr bwMode="auto">
          <a:xfrm>
            <a:off x="6804025" y="1268413"/>
            <a:ext cx="930275"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
            </a:r>
            <a:br>
              <a:rPr lang="de-CH" sz="3200" b="0" i="1" smtClean="0"/>
            </a:b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a:xfrm>
            <a:off x="684213" y="1557338"/>
            <a:ext cx="8064500" cy="4114800"/>
          </a:xfrm>
        </p:spPr>
        <p:txBody>
          <a:bodyPr/>
          <a:lstStyle/>
          <a:p>
            <a:pPr marL="0" indent="0" eaLnBrk="1" hangingPunct="1">
              <a:lnSpc>
                <a:spcPct val="80000"/>
              </a:lnSpc>
              <a:buFont typeface="Wingdings" pitchFamily="2" charset="2"/>
              <a:buNone/>
              <a:defRPr/>
            </a:pPr>
            <a:r>
              <a:rPr lang="de-CH" sz="2400" smtClean="0"/>
              <a:t>Rechtsgrundlage: Art. 6, Verordnung über die Fernmeldeanlagen</a:t>
            </a:r>
          </a:p>
          <a:p>
            <a:pPr marL="0" indent="0">
              <a:buFont typeface="Wingdings" pitchFamily="2" charset="2"/>
              <a:buNone/>
              <a:defRPr/>
            </a:pPr>
            <a:r>
              <a:rPr lang="de-CH" sz="2400" b="1" smtClean="0">
                <a:effectLst/>
              </a:rPr>
              <a:t>Art. 6 FAV Voraussetzungen für das Anbieten und Inverkehrbringen </a:t>
            </a:r>
            <a:endParaRPr lang="de-CH" sz="2400" smtClean="0">
              <a:effectLst/>
            </a:endParaRPr>
          </a:p>
          <a:p>
            <a:pPr marL="0" indent="0">
              <a:buFont typeface="Wingdings" pitchFamily="2" charset="2"/>
              <a:buNone/>
              <a:defRPr/>
            </a:pPr>
            <a:r>
              <a:rPr lang="de-CH" sz="2400" smtClean="0">
                <a:effectLst/>
              </a:rPr>
              <a:t>Fernmeldeanlagen dürfen nur angeboten oder in Verkehr gebracht werden, wenn sie die grundlegenden Anforderungen erfüllen, die in Artikel 7 bezeichnet sind, und den übrigen einschlägigen Bestimmungen dieser Verordnung genügen. </a:t>
            </a:r>
          </a:p>
        </p:txBody>
      </p:sp>
      <p:pic>
        <p:nvPicPr>
          <p:cNvPr id="36867" name="Picture 7" descr="ce%20zeichen_502x352"/>
          <p:cNvPicPr>
            <a:picLocks noChangeAspect="1" noChangeArrowheads="1"/>
          </p:cNvPicPr>
          <p:nvPr/>
        </p:nvPicPr>
        <p:blipFill>
          <a:blip r:embed="rId2"/>
          <a:srcRect/>
          <a:stretch>
            <a:fillRect/>
          </a:stretch>
        </p:blipFill>
        <p:spPr bwMode="auto">
          <a:xfrm>
            <a:off x="827088" y="4941888"/>
            <a:ext cx="2447925" cy="1716087"/>
          </a:xfrm>
          <a:prstGeom prst="rect">
            <a:avLst/>
          </a:prstGeom>
          <a:noFill/>
          <a:ln w="9525">
            <a:noFill/>
            <a:miter lim="800000"/>
            <a:headEnd/>
            <a:tailEnd/>
          </a:ln>
        </p:spPr>
      </p:pic>
      <p:pic>
        <p:nvPicPr>
          <p:cNvPr id="36868" name="Picture 9" descr="hutot3"/>
          <p:cNvPicPr>
            <a:picLocks noChangeAspect="1" noChangeArrowheads="1"/>
          </p:cNvPicPr>
          <p:nvPr/>
        </p:nvPicPr>
        <p:blipFill>
          <a:blip r:embed="rId3"/>
          <a:srcRect/>
          <a:stretch>
            <a:fillRect/>
          </a:stretch>
        </p:blipFill>
        <p:spPr bwMode="auto">
          <a:xfrm>
            <a:off x="6286500" y="4581525"/>
            <a:ext cx="1614488"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
            </a:r>
            <a:br>
              <a:rPr lang="de-CH" sz="3200" b="0" i="1" smtClean="0"/>
            </a:br>
            <a:r>
              <a:rPr lang="de-CH" sz="3200" b="0" i="1" smtClean="0"/>
              <a:t>Recht und Unrecht für Funkamateure</a:t>
            </a:r>
            <a:r>
              <a:rPr lang="de-CH" sz="4000" b="0" i="1" smtClean="0"/>
              <a:t/>
            </a:r>
            <a:br>
              <a:rPr lang="de-CH" sz="4000" b="0" i="1" smtClean="0"/>
            </a:br>
            <a:endParaRPr lang="de-DE" sz="4000" b="0" i="1" smtClean="0"/>
          </a:p>
        </p:txBody>
      </p:sp>
      <p:sp>
        <p:nvSpPr>
          <p:cNvPr id="37890" name="Rectangle 3"/>
          <p:cNvSpPr>
            <a:spLocks noGrp="1" noChangeArrowheads="1"/>
          </p:cNvSpPr>
          <p:nvPr>
            <p:ph type="body" idx="4294967295"/>
          </p:nvPr>
        </p:nvSpPr>
        <p:spPr>
          <a:xfrm>
            <a:off x="684213" y="1268413"/>
            <a:ext cx="8064500" cy="4403725"/>
          </a:xfrm>
          <a:noFill/>
        </p:spPr>
        <p:txBody>
          <a:bodyPr/>
          <a:lstStyle/>
          <a:p>
            <a:pPr marL="609600" indent="-609600">
              <a:buFont typeface="Wingdings" pitchFamily="2" charset="2"/>
              <a:buNone/>
            </a:pPr>
            <a:r>
              <a:rPr lang="de-CH" sz="2000" b="1" smtClean="0">
                <a:effectLst/>
              </a:rPr>
              <a:t>Art. 7 FAV Grundlegende Anforderungen</a:t>
            </a:r>
            <a:r>
              <a:rPr lang="de-CH" b="1" smtClean="0">
                <a:effectLst/>
              </a:rPr>
              <a:t> </a:t>
            </a:r>
            <a:endParaRPr lang="de-CH" smtClean="0">
              <a:effectLst/>
            </a:endParaRPr>
          </a:p>
          <a:p>
            <a:pPr marL="609600" indent="-609600">
              <a:buFont typeface="Wingdings" pitchFamily="2" charset="2"/>
              <a:buNone/>
            </a:pPr>
            <a:r>
              <a:rPr lang="de-CH" sz="1800" smtClean="0">
                <a:effectLst/>
              </a:rPr>
              <a:t>Fernmeldeanlagen müssen folgende grundlegende Anforderungen erfüllen: </a:t>
            </a:r>
          </a:p>
          <a:p>
            <a:pPr marL="609600" indent="-609600">
              <a:buFont typeface="Wingdings" pitchFamily="2" charset="2"/>
              <a:buAutoNum type="alphaLcParenR"/>
            </a:pPr>
            <a:r>
              <a:rPr lang="de-CH" sz="1800" smtClean="0">
                <a:effectLst/>
              </a:rPr>
              <a:t>den Schutz der Gesundheit und der Sicherheit der Benutzerinnen und Benutzer und anderer Personen, einschliesslich der Sicherheitsanforderungen gemäss Artikel 2 und Anhang 1 der Richtlinie 2006/95/EG des Europäischen Parlaments und des Rates vom 12. Dezember 2006 zur Angleichung der Rechtsvorschriften der</a:t>
            </a:r>
            <a:r>
              <a:rPr lang="de-CH" smtClean="0">
                <a:effectLst/>
              </a:rPr>
              <a:t> </a:t>
            </a:r>
            <a:r>
              <a:rPr lang="de-CH" sz="1800" smtClean="0">
                <a:effectLst/>
              </a:rPr>
              <a:t>Mitgliedstaaten betreffend elektrische Betriebsmittel zur Verwendung innerhalb bestimmter Spannungsgrenzen, aber ohne Einschränkung auf diese Spannungsgrenzen</a:t>
            </a:r>
          </a:p>
          <a:p>
            <a:pPr marL="609600" indent="-609600">
              <a:buFont typeface="Wingdings" pitchFamily="2" charset="2"/>
              <a:buNone/>
            </a:pPr>
            <a:r>
              <a:rPr lang="de-CH" sz="1800" smtClean="0">
                <a:effectLst/>
              </a:rPr>
              <a:t>b)     die Anforderungen im Bereich des Schutzes betreffend die elektromagnetische Verträglichkeit nach Artikel 5 und Anhang 1 der Richtlinie 2004/108/EG des Europäischen Parlaments und des Rates vom 15. Dezember 2004 zur Angleichung der Rechtsvorschriften der Mitgliedstaaten über die elektromagnetische Verträglichkeit und zur Aufhebung der Richtlinie 89/336/EWG. </a:t>
            </a:r>
          </a:p>
          <a:p>
            <a:pPr marL="609600" indent="-609600"/>
            <a:endParaRPr lang="de-CH" sz="1800" smtClean="0">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
            </a:r>
            <a:br>
              <a:rPr lang="de-CH" sz="3200" b="0" i="1" smtClean="0"/>
            </a:b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p:txBody>
          <a:bodyPr/>
          <a:lstStyle/>
          <a:p>
            <a:pPr eaLnBrk="1" hangingPunct="1">
              <a:lnSpc>
                <a:spcPct val="80000"/>
              </a:lnSpc>
              <a:buFont typeface="Wingdings" pitchFamily="2" charset="2"/>
              <a:buNone/>
              <a:defRPr/>
            </a:pPr>
            <a:r>
              <a:rPr lang="de-CH" sz="2400" smtClean="0"/>
              <a:t>In Bezug auf den Fall stellen sich folgende Fragen:</a:t>
            </a:r>
          </a:p>
          <a:p>
            <a:pPr eaLnBrk="1" hangingPunct="1">
              <a:lnSpc>
                <a:spcPct val="80000"/>
              </a:lnSpc>
              <a:buFont typeface="Wingdings" pitchFamily="2" charset="2"/>
              <a:buNone/>
              <a:defRPr/>
            </a:pPr>
            <a:endParaRPr lang="de-CH" sz="2400" smtClean="0"/>
          </a:p>
          <a:p>
            <a:pPr eaLnBrk="1" hangingPunct="1">
              <a:lnSpc>
                <a:spcPct val="80000"/>
              </a:lnSpc>
              <a:defRPr/>
            </a:pPr>
            <a:r>
              <a:rPr lang="de-CH" sz="2400" smtClean="0"/>
              <a:t>Wie weit gelten die Motorola-Geräte überhaupt als Amateurfunkgeräte?</a:t>
            </a:r>
            <a:br>
              <a:rPr lang="de-CH" sz="2400" smtClean="0"/>
            </a:br>
            <a:endParaRPr lang="de-CH" sz="2400" smtClean="0"/>
          </a:p>
          <a:p>
            <a:pPr eaLnBrk="1" hangingPunct="1">
              <a:lnSpc>
                <a:spcPct val="80000"/>
              </a:lnSpc>
              <a:defRPr/>
            </a:pPr>
            <a:r>
              <a:rPr lang="de-CH" sz="2400" smtClean="0"/>
              <a:t>Wurden sie vom Verkäufer vor dem Verkauf für den Gebrauch für Amateurfunk geändert?</a:t>
            </a:r>
            <a:br>
              <a:rPr lang="de-CH" sz="2400" smtClean="0"/>
            </a:br>
            <a:endParaRPr lang="de-CH" sz="2400" smtClean="0"/>
          </a:p>
          <a:p>
            <a:pPr eaLnBrk="1" hangingPunct="1">
              <a:lnSpc>
                <a:spcPct val="80000"/>
              </a:lnSpc>
              <a:defRPr/>
            </a:pPr>
            <a:r>
              <a:rPr lang="de-CH" sz="2400" smtClean="0"/>
              <a:t>Unzulässiger Wiederverkauf, da mehrere Geräte angeboten wurden, wie war das Inserat formuliert?</a:t>
            </a:r>
            <a:br>
              <a:rPr lang="de-CH" sz="2400" smtClean="0"/>
            </a:br>
            <a:endParaRPr lang="de-CH" sz="2400" smtClean="0"/>
          </a:p>
          <a:p>
            <a:pPr eaLnBrk="1" hangingPunct="1">
              <a:lnSpc>
                <a:spcPct val="80000"/>
              </a:lnSpc>
              <a:defRPr/>
            </a:pPr>
            <a:r>
              <a:rPr lang="de-CH" sz="2400" smtClean="0"/>
              <a:t>Umstände des konkreten Einzelfalles sind entscheidend – Akteneinsicht verlangen!</a:t>
            </a:r>
          </a:p>
          <a:p>
            <a:pPr eaLnBrk="1" hangingPunct="1">
              <a:lnSpc>
                <a:spcPct val="80000"/>
              </a:lnSpc>
              <a:defRPr/>
            </a:pPr>
            <a:endParaRPr lang="de-CH" sz="2400" smtClean="0"/>
          </a:p>
          <a:p>
            <a:pPr eaLnBrk="1" hangingPunct="1">
              <a:lnSpc>
                <a:spcPct val="80000"/>
              </a:lnSpc>
              <a:defRPr/>
            </a:pPr>
            <a:endParaRPr lang="de-CH" sz="2400" smtClean="0"/>
          </a:p>
        </p:txBody>
      </p:sp>
      <p:sp>
        <p:nvSpPr>
          <p:cNvPr id="55300"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2" name="Rectangle 10"/>
          <p:cNvSpPr>
            <a:spLocks noGrp="1" noChangeArrowheads="1"/>
          </p:cNvSpPr>
          <p:nvPr>
            <p:ph type="title" idx="4294967295"/>
          </p:nvPr>
        </p:nvSpPr>
        <p:spPr/>
        <p:txBody>
          <a:bodyPr/>
          <a:lstStyle/>
          <a:p>
            <a:pPr eaLnBrk="1" hangingPunct="1">
              <a:defRPr/>
            </a:pPr>
            <a:r>
              <a:rPr lang="de-DE" sz="2400" dirty="0" smtClean="0"/>
              <a:t>Störer und Gestörte – rechtliche Lage</a:t>
            </a:r>
          </a:p>
        </p:txBody>
      </p:sp>
      <p:sp>
        <p:nvSpPr>
          <p:cNvPr id="172035" name="Rectangle 3"/>
          <p:cNvSpPr>
            <a:spLocks noGrp="1" noChangeArrowheads="1"/>
          </p:cNvSpPr>
          <p:nvPr>
            <p:ph type="body" sz="half" idx="4294967295"/>
          </p:nvPr>
        </p:nvSpPr>
        <p:spPr>
          <a:xfrm>
            <a:off x="1066800" y="1981200"/>
            <a:ext cx="7466013" cy="4114800"/>
          </a:xfrm>
        </p:spPr>
        <p:txBody>
          <a:bodyPr/>
          <a:lstStyle/>
          <a:p>
            <a:pPr eaLnBrk="1" hangingPunct="1">
              <a:lnSpc>
                <a:spcPct val="90000"/>
              </a:lnSpc>
              <a:buFont typeface="Wingdings" pitchFamily="2" charset="2"/>
              <a:buNone/>
              <a:defRPr/>
            </a:pPr>
            <a:r>
              <a:rPr lang="de-CH" sz="2000" b="1" i="1" smtClean="0"/>
              <a:t>Beispiele für PLC-Störungen – ungenügendes Notching?</a:t>
            </a:r>
          </a:p>
          <a:p>
            <a:pPr eaLnBrk="1" hangingPunct="1">
              <a:lnSpc>
                <a:spcPct val="90000"/>
              </a:lnSpc>
              <a:defRPr/>
            </a:pPr>
            <a:endParaRPr lang="de-CH" sz="2800" smtClean="0"/>
          </a:p>
        </p:txBody>
      </p:sp>
      <p:sp>
        <p:nvSpPr>
          <p:cNvPr id="17411"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172045" name="Noise.MPG.AVI">
            <a:hlinkClick r:id="" action="ppaction://media"/>
          </p:cNvPr>
          <p:cNvPicPr>
            <a:picLocks noGrp="1" noRot="1" noChangeAspect="1" noChangeArrowheads="1"/>
          </p:cNvPicPr>
          <p:nvPr>
            <p:ph sz="half" idx="4294967295"/>
            <a:videoFile r:link="rId1"/>
          </p:nvPr>
        </p:nvPicPr>
        <p:blipFill>
          <a:blip r:embed="rId4"/>
          <a:srcRect/>
          <a:stretch>
            <a:fillRect/>
          </a:stretch>
        </p:blipFill>
        <p:spPr>
          <a:xfrm>
            <a:off x="8243888" y="5129213"/>
            <a:ext cx="504825" cy="379412"/>
          </a:xfrm>
        </p:spPr>
      </p:pic>
      <p:pic>
        <p:nvPicPr>
          <p:cNvPr id="17413" name="Picture 8"/>
          <p:cNvPicPr>
            <a:picLocks noChangeAspect="1" noChangeArrowheads="1"/>
          </p:cNvPicPr>
          <p:nvPr/>
        </p:nvPicPr>
        <p:blipFill>
          <a:blip r:embed="rId5"/>
          <a:srcRect/>
          <a:stretch>
            <a:fillRect/>
          </a:stretch>
        </p:blipFill>
        <p:spPr bwMode="auto">
          <a:xfrm>
            <a:off x="1042988" y="2901950"/>
            <a:ext cx="3744912" cy="2800350"/>
          </a:xfrm>
          <a:prstGeom prst="rect">
            <a:avLst/>
          </a:prstGeom>
          <a:noFill/>
          <a:ln w="9525">
            <a:noFill/>
            <a:miter lim="800000"/>
            <a:headEnd/>
            <a:tailEnd/>
          </a:ln>
        </p:spPr>
      </p:pic>
      <p:pic>
        <p:nvPicPr>
          <p:cNvPr id="17414" name="Picture 9"/>
          <p:cNvPicPr>
            <a:picLocks noChangeAspect="1" noChangeArrowheads="1"/>
          </p:cNvPicPr>
          <p:nvPr/>
        </p:nvPicPr>
        <p:blipFill>
          <a:blip r:embed="rId6"/>
          <a:srcRect/>
          <a:stretch>
            <a:fillRect/>
          </a:stretch>
        </p:blipFill>
        <p:spPr bwMode="auto">
          <a:xfrm>
            <a:off x="5076825" y="2835275"/>
            <a:ext cx="3816350" cy="2852738"/>
          </a:xfrm>
          <a:prstGeom prst="rect">
            <a:avLst/>
          </a:prstGeom>
          <a:noFill/>
          <a:ln w="9525">
            <a:noFill/>
            <a:miter lim="800000"/>
            <a:headEnd/>
            <a:tailEnd/>
          </a:ln>
        </p:spPr>
      </p:pic>
      <p:pic>
        <p:nvPicPr>
          <p:cNvPr id="139275" name="Knatterton.mp3">
            <a:hlinkClick r:id="" action="ppaction://media"/>
          </p:cNvPr>
          <p:cNvPicPr>
            <a:picLocks noRot="1" noChangeAspect="1" noChangeArrowheads="1"/>
          </p:cNvPicPr>
          <p:nvPr>
            <a:audioFile r:link="rId2"/>
          </p:nvPr>
        </p:nvPicPr>
        <p:blipFill>
          <a:blip r:embed="rId7"/>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20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2045"/>
                                        </p:tgtEl>
                                      </p:cBhvr>
                                    </p:cmd>
                                  </p:childTnLst>
                                </p:cTn>
                              </p:par>
                            </p:childTnLst>
                          </p:cTn>
                        </p:par>
                      </p:childTnLst>
                    </p:cTn>
                  </p:par>
                </p:childTnLst>
              </p:cTn>
              <p:nextCondLst>
                <p:cond evt="onClick" delay="0">
                  <p:tgtEl>
                    <p:spTgt spid="172045"/>
                  </p:tgtEl>
                </p:cond>
              </p:nextCondLst>
            </p:seq>
            <p:video>
              <p:cMediaNode>
                <p:cTn id="7" fill="hold" display="0">
                  <p:stCondLst>
                    <p:cond delay="indefinite"/>
                  </p:stCondLst>
                  <p:endCondLst>
                    <p:cond evt="onNext" delay="0">
                      <p:tgtEl>
                        <p:sldTgt/>
                      </p:tgtEl>
                    </p:cond>
                    <p:cond evt="onPrev" delay="0">
                      <p:tgtEl>
                        <p:sldTgt/>
                      </p:tgtEl>
                    </p:cond>
                  </p:endCondLst>
                </p:cTn>
                <p:tgtEl>
                  <p:spTgt spid="172045"/>
                </p:tgtEl>
              </p:cMediaNode>
            </p:video>
            <p:seq concurrent="1" nextAc="seek">
              <p:cTn id="8" restart="whenNotActive" fill="hold" evtFilter="cancelBubble" nodeType="interactiveSeq">
                <p:stCondLst>
                  <p:cond evt="onClick" delay="0">
                    <p:tgtEl>
                      <p:spTgt spid="13927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326" fill="hold"/>
                                        <p:tgtEl>
                                          <p:spTgt spid="139275"/>
                                        </p:tgtEl>
                                      </p:cBhvr>
                                    </p:cmd>
                                  </p:childTnLst>
                                </p:cTn>
                              </p:par>
                            </p:childTnLst>
                          </p:cTn>
                        </p:par>
                      </p:childTnLst>
                    </p:cTn>
                  </p:par>
                </p:childTnLst>
              </p:cTn>
              <p:nextCondLst>
                <p:cond evt="onClick" delay="0">
                  <p:tgtEl>
                    <p:spTgt spid="13927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3927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idx="4294967295"/>
          </p:nvPr>
        </p:nvSpPr>
        <p:spPr/>
        <p:txBody>
          <a:bodyPr/>
          <a:lstStyle/>
          <a:p>
            <a:pPr eaLnBrk="1" hangingPunct="1">
              <a:defRPr/>
            </a:pPr>
            <a:r>
              <a:rPr lang="de-CH" sz="2400" smtClean="0"/>
              <a:t/>
            </a:r>
            <a:br>
              <a:rPr lang="de-CH" sz="2400" smtClean="0"/>
            </a:br>
            <a:r>
              <a:rPr lang="de-CH" sz="2400" smtClean="0"/>
              <a:t> </a:t>
            </a:r>
            <a:br>
              <a:rPr lang="de-CH" sz="2400" smtClean="0"/>
            </a:br>
            <a:r>
              <a:rPr lang="de-CH" sz="2400" smtClean="0"/>
              <a:t/>
            </a:r>
            <a:br>
              <a:rPr lang="de-CH" sz="2400" smtClean="0"/>
            </a:br>
            <a:r>
              <a:rPr lang="de-CH" sz="3200" b="0" i="1" smtClean="0"/>
              <a:t>Recht und Unrecht für Funkamateure</a:t>
            </a:r>
            <a:r>
              <a:rPr lang="de-CH" sz="2400" smtClean="0"/>
              <a:t> </a:t>
            </a:r>
            <a:br>
              <a:rPr lang="de-CH" sz="2400" smtClean="0"/>
            </a:br>
            <a:r>
              <a:rPr lang="de-CH" sz="2400" b="0" smtClean="0"/>
              <a:t>Wichtige Ausnahmen zugunsten des Amateurfunks</a:t>
            </a:r>
            <a:r>
              <a:rPr lang="de-CH" sz="3200" b="0" i="1" smtClean="0"/>
              <a:t/>
            </a:r>
            <a:br>
              <a:rPr lang="de-CH" sz="3200" b="0" i="1" smtClean="0"/>
            </a:br>
            <a:endParaRPr lang="de-DE" sz="3200" b="0" i="1" smtClean="0"/>
          </a:p>
        </p:txBody>
      </p:sp>
      <p:sp>
        <p:nvSpPr>
          <p:cNvPr id="38914" name="Text Box 1029"/>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 name="Inhaltsplatzhalter 1"/>
          <p:cNvSpPr>
            <a:spLocks noGrp="1"/>
          </p:cNvSpPr>
          <p:nvPr>
            <p:ph idx="4294967295"/>
          </p:nvPr>
        </p:nvSpPr>
        <p:spPr/>
        <p:txBody>
          <a:bodyPr/>
          <a:lstStyle/>
          <a:p>
            <a:pPr marL="0" indent="0">
              <a:lnSpc>
                <a:spcPct val="80000"/>
              </a:lnSpc>
              <a:buClr>
                <a:srgbClr val="FFFFCC"/>
              </a:buClr>
              <a:buFont typeface="Wingdings" pitchFamily="2" charset="2"/>
              <a:buNone/>
            </a:pPr>
            <a:endParaRPr lang="de-CH" sz="1600" b="1" i="1" smtClean="0">
              <a:solidFill>
                <a:srgbClr val="FFFFFF"/>
              </a:solidFill>
            </a:endParaRPr>
          </a:p>
          <a:p>
            <a:pPr marL="0" indent="0">
              <a:lnSpc>
                <a:spcPct val="80000"/>
              </a:lnSpc>
              <a:buClr>
                <a:srgbClr val="FFFFCC"/>
              </a:buClr>
              <a:buFont typeface="Wingdings" pitchFamily="2" charset="2"/>
              <a:buNone/>
            </a:pPr>
            <a:endParaRPr lang="de-CH" sz="1600" b="1" i="1" smtClean="0">
              <a:solidFill>
                <a:srgbClr val="FFFFFF"/>
              </a:solidFill>
            </a:endParaRPr>
          </a:p>
          <a:p>
            <a:pPr marL="0" indent="0">
              <a:buFont typeface="Wingdings" pitchFamily="2" charset="2"/>
              <a:buNone/>
            </a:pPr>
            <a:r>
              <a:rPr lang="de-CH" sz="2400" i="1" smtClean="0">
                <a:solidFill>
                  <a:srgbClr val="FFFF00"/>
                </a:solidFill>
                <a:effectLst/>
              </a:rPr>
              <a:t>"Von den in Absatz 1 Buchstabe b genannten Anforderungen ausgenommen sind Sendeanlagen für die Teilnahme am Amateurfunk, es sei denn, die betreffenden Anlagen seien </a:t>
            </a:r>
            <a:r>
              <a:rPr lang="de-CH" sz="2400" i="1" smtClean="0">
                <a:solidFill>
                  <a:srgbClr val="FF0000"/>
                </a:solidFill>
                <a:effectLst/>
              </a:rPr>
              <a:t>im Handel</a:t>
            </a:r>
            <a:r>
              <a:rPr lang="de-CH" sz="2400" i="1" smtClean="0">
                <a:solidFill>
                  <a:srgbClr val="FFFF00"/>
                </a:solidFill>
                <a:effectLst/>
              </a:rPr>
              <a:t> erhältlich". </a:t>
            </a:r>
          </a:p>
          <a:p>
            <a:pPr marL="0" indent="0">
              <a:lnSpc>
                <a:spcPct val="80000"/>
              </a:lnSpc>
              <a:buClr>
                <a:srgbClr val="FFFFCC"/>
              </a:buClr>
              <a:buFont typeface="Wingdings" pitchFamily="2" charset="2"/>
              <a:buNone/>
            </a:pPr>
            <a:endParaRPr lang="de-CH" sz="1600" b="1" i="1" smtClean="0">
              <a:solidFill>
                <a:srgbClr val="FFFF00"/>
              </a:solidFill>
            </a:endParaRPr>
          </a:p>
          <a:p>
            <a:pPr marL="0" indent="0">
              <a:lnSpc>
                <a:spcPct val="80000"/>
              </a:lnSpc>
              <a:buClr>
                <a:srgbClr val="FFFFCC"/>
              </a:buClr>
              <a:buFont typeface="Wingdings" pitchFamily="2" charset="2"/>
              <a:buNone/>
            </a:pPr>
            <a:endParaRPr lang="de-CH" sz="1600" b="1" i="1" smtClean="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idx="4294967295"/>
          </p:nvPr>
        </p:nvSpPr>
        <p:spPr/>
        <p:txBody>
          <a:bodyPr/>
          <a:lstStyle/>
          <a:p>
            <a:pPr eaLnBrk="1" hangingPunct="1">
              <a:defRPr/>
            </a:pPr>
            <a:r>
              <a:rPr lang="de-CH" sz="2400" smtClean="0"/>
              <a:t/>
            </a:r>
            <a:br>
              <a:rPr lang="de-CH" sz="2400" smtClean="0"/>
            </a:br>
            <a:r>
              <a:rPr lang="de-CH" sz="2400" smtClean="0"/>
              <a:t> </a:t>
            </a:r>
            <a:br>
              <a:rPr lang="de-CH" sz="2400" smtClean="0"/>
            </a:br>
            <a:r>
              <a:rPr lang="de-CH" sz="2400" smtClean="0"/>
              <a:t/>
            </a:r>
            <a:br>
              <a:rPr lang="de-CH" sz="2400" smtClean="0"/>
            </a:br>
            <a:r>
              <a:rPr lang="de-CH" sz="3200" b="0" i="1" smtClean="0"/>
              <a:t>Recht und Unrecht für Funkamateure</a:t>
            </a:r>
            <a:r>
              <a:rPr lang="de-CH" sz="2400" smtClean="0"/>
              <a:t> </a:t>
            </a:r>
            <a:br>
              <a:rPr lang="de-CH" sz="2400" smtClean="0"/>
            </a:br>
            <a:r>
              <a:rPr lang="de-CH" sz="2400" b="0" smtClean="0"/>
              <a:t>Wichtige Ausnahmen zugunsten des Amateurfunks</a:t>
            </a:r>
            <a:r>
              <a:rPr lang="de-CH" sz="3200" b="0" i="1" smtClean="0"/>
              <a:t/>
            </a:r>
            <a:br>
              <a:rPr lang="de-CH" sz="3200" b="0" i="1" smtClean="0"/>
            </a:br>
            <a:endParaRPr lang="de-DE" sz="3200" b="0" i="1" smtClean="0"/>
          </a:p>
        </p:txBody>
      </p:sp>
      <p:sp>
        <p:nvSpPr>
          <p:cNvPr id="39938" name="Text Box 1029"/>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 name="Inhaltsplatzhalter 1"/>
          <p:cNvSpPr>
            <a:spLocks noGrp="1"/>
          </p:cNvSpPr>
          <p:nvPr>
            <p:ph idx="4294967295"/>
          </p:nvPr>
        </p:nvSpPr>
        <p:spPr/>
        <p:txBody>
          <a:bodyPr/>
          <a:lstStyle/>
          <a:p>
            <a:pPr marL="0" indent="0">
              <a:lnSpc>
                <a:spcPct val="80000"/>
              </a:lnSpc>
              <a:buClr>
                <a:srgbClr val="FFFFCC"/>
              </a:buClr>
              <a:buFont typeface="Wingdings" pitchFamily="2" charset="2"/>
              <a:buNone/>
            </a:pPr>
            <a:endParaRPr lang="de-CH" sz="1800" b="1" i="1" smtClean="0">
              <a:solidFill>
                <a:srgbClr val="FFFFFF"/>
              </a:solidFill>
            </a:endParaRPr>
          </a:p>
          <a:p>
            <a:pPr marL="0" indent="0">
              <a:lnSpc>
                <a:spcPct val="80000"/>
              </a:lnSpc>
              <a:buClr>
                <a:srgbClr val="FFFFCC"/>
              </a:buClr>
              <a:buFont typeface="Wingdings" pitchFamily="2" charset="2"/>
              <a:buNone/>
            </a:pPr>
            <a:r>
              <a:rPr lang="de-CH" sz="1800" b="1" smtClean="0">
                <a:effectLst/>
              </a:rPr>
              <a:t>Art. 16 FAV Von der Konformitätsbewertung ausgenommene Anlagen </a:t>
            </a:r>
            <a:endParaRPr lang="de-CH" sz="1800" smtClean="0">
              <a:effectLst/>
            </a:endParaRPr>
          </a:p>
          <a:p>
            <a:pPr marL="0" indent="0">
              <a:buFont typeface="Wingdings" pitchFamily="2" charset="2"/>
              <a:buNone/>
            </a:pPr>
            <a:r>
              <a:rPr lang="de-CH" sz="1800" smtClean="0">
                <a:effectLst/>
              </a:rPr>
              <a:t>Von der Konformitätsbewertung ausgenommen sind: </a:t>
            </a:r>
          </a:p>
          <a:p>
            <a:pPr marL="0" indent="0">
              <a:buFont typeface="Wingdings" pitchFamily="2" charset="2"/>
              <a:buNone/>
            </a:pPr>
            <a:r>
              <a:rPr lang="de-CH" sz="1800" smtClean="0">
                <a:effectLst/>
              </a:rPr>
              <a:t>e. Funkanlagen für die Teilnahme am Amateurfunk, </a:t>
            </a:r>
            <a:r>
              <a:rPr lang="de-CH" sz="1800" smtClean="0">
                <a:solidFill>
                  <a:srgbClr val="FFFF00"/>
                </a:solidFill>
                <a:effectLst/>
              </a:rPr>
              <a:t>die nicht im Handel erhältlich sind; </a:t>
            </a:r>
          </a:p>
          <a:p>
            <a:pPr marL="0" indent="0"/>
            <a:endParaRPr lang="de-CH" sz="1800" smtClean="0">
              <a:solidFill>
                <a:srgbClr val="FFFF00"/>
              </a:solidFill>
              <a:effectLst/>
            </a:endParaRPr>
          </a:p>
          <a:p>
            <a:pPr marL="0" indent="0">
              <a:buFont typeface="Wingdings" pitchFamily="2" charset="2"/>
              <a:buNone/>
            </a:pPr>
            <a:r>
              <a:rPr lang="de-CH" sz="1800" smtClean="0">
                <a:effectLst/>
              </a:rPr>
              <a:t>ebis. </a:t>
            </a:r>
            <a:r>
              <a:rPr lang="de-CH" sz="1800" smtClean="0">
                <a:solidFill>
                  <a:srgbClr val="FFFF00"/>
                </a:solidFill>
                <a:effectLst/>
              </a:rPr>
              <a:t>Bausätze</a:t>
            </a:r>
            <a:r>
              <a:rPr lang="de-CH" sz="1800" smtClean="0">
                <a:effectLst/>
              </a:rPr>
              <a:t> (Art. 2 Abs. 4) für die Teilnahme am Amateurfunk, und zwar unabhängig davon, ob sie im Handel erhältlich sind oder nicht; </a:t>
            </a:r>
          </a:p>
          <a:p>
            <a:pPr marL="0" indent="0"/>
            <a:endParaRPr lang="de-CH" sz="1800" smtClean="0">
              <a:effectLst/>
            </a:endParaRPr>
          </a:p>
          <a:p>
            <a:pPr marL="0" indent="0">
              <a:buFont typeface="Wingdings" pitchFamily="2" charset="2"/>
              <a:buNone/>
            </a:pPr>
            <a:r>
              <a:rPr lang="de-CH" sz="1800" smtClean="0">
                <a:effectLst/>
              </a:rPr>
              <a:t>eter. im Handel erhältliche Funkanlagen für die Teilnahme am Amateurfunk, die von einem gemäss Artikel 33 Absatz 4 oder 5 der Verordnung vom 9. März 2007 über Frequenzmanagement und Funkkonzessionen ermächtigten Funkamateur </a:t>
            </a:r>
            <a:r>
              <a:rPr lang="de-CH" sz="1800" b="1" i="1" smtClean="0">
                <a:solidFill>
                  <a:srgbClr val="FF0000"/>
                </a:solidFill>
                <a:effectLst/>
              </a:rPr>
              <a:t>für seinen Eigengebrauch geändert wurden.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idx="4294967295"/>
          </p:nvPr>
        </p:nvSpPr>
        <p:spPr/>
        <p:txBody>
          <a:bodyPr/>
          <a:lstStyle/>
          <a:p>
            <a:pPr eaLnBrk="1" hangingPunct="1">
              <a:defRPr/>
            </a:pPr>
            <a:r>
              <a:rPr lang="de-CH" sz="2400" smtClean="0"/>
              <a:t/>
            </a:r>
            <a:br>
              <a:rPr lang="de-CH" sz="2400" smtClean="0"/>
            </a:br>
            <a:r>
              <a:rPr lang="de-CH" sz="2400" smtClean="0"/>
              <a:t> </a:t>
            </a:r>
            <a:br>
              <a:rPr lang="de-CH" sz="2400" smtClean="0"/>
            </a:br>
            <a:r>
              <a:rPr lang="de-CH" sz="2400" smtClean="0"/>
              <a:t/>
            </a:r>
            <a:br>
              <a:rPr lang="de-CH" sz="2400" smtClean="0"/>
            </a:br>
            <a:r>
              <a:rPr lang="de-CH" sz="3200" b="0" i="1" smtClean="0"/>
              <a:t>Recht und Unrecht für Funkamateure</a:t>
            </a:r>
            <a:r>
              <a:rPr lang="de-CH" sz="2400" smtClean="0"/>
              <a:t> </a:t>
            </a:r>
            <a:br>
              <a:rPr lang="de-CH" sz="2400" smtClean="0"/>
            </a:br>
            <a:r>
              <a:rPr lang="de-CH" sz="2400" b="0" smtClean="0"/>
              <a:t>Wichtige Ausnahmen zugunsten des Amateurfunks</a:t>
            </a:r>
            <a:r>
              <a:rPr lang="de-CH" sz="3200" b="0" i="1" smtClean="0"/>
              <a:t/>
            </a:r>
            <a:br>
              <a:rPr lang="de-CH" sz="3200" b="0" i="1" smtClean="0"/>
            </a:br>
            <a:endParaRPr lang="de-DE" sz="3200" b="0" i="1" smtClean="0"/>
          </a:p>
        </p:txBody>
      </p:sp>
      <p:sp>
        <p:nvSpPr>
          <p:cNvPr id="40962" name="Text Box 1029"/>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40963" name="Inhaltsplatzhalter 1"/>
          <p:cNvSpPr>
            <a:spLocks noGrp="1"/>
          </p:cNvSpPr>
          <p:nvPr>
            <p:ph idx="4294967295"/>
          </p:nvPr>
        </p:nvSpPr>
        <p:spPr>
          <a:noFill/>
        </p:spPr>
        <p:txBody>
          <a:bodyPr/>
          <a:lstStyle/>
          <a:p>
            <a:pPr marL="0" indent="0">
              <a:buFont typeface="Wingdings" pitchFamily="2" charset="2"/>
              <a:buNone/>
            </a:pPr>
            <a:r>
              <a:rPr lang="de-CH" sz="1800" b="1" smtClean="0">
                <a:effectLst/>
              </a:rPr>
              <a:t>Art. 26 FAV Übergangsbestimmungen </a:t>
            </a:r>
            <a:endParaRPr lang="de-CH" sz="1800" smtClean="0">
              <a:effectLst/>
            </a:endParaRPr>
          </a:p>
          <a:p>
            <a:pPr marL="0" indent="0">
              <a:spcBef>
                <a:spcPct val="0"/>
              </a:spcBef>
              <a:buFont typeface="Wingdings" pitchFamily="2" charset="2"/>
              <a:buNone/>
            </a:pPr>
            <a:endParaRPr lang="de-CH" sz="1800" smtClean="0">
              <a:effectLst/>
            </a:endParaRPr>
          </a:p>
          <a:p>
            <a:pPr marL="0" indent="0">
              <a:spcBef>
                <a:spcPct val="0"/>
              </a:spcBef>
              <a:buFont typeface="Wingdings" pitchFamily="2" charset="2"/>
              <a:buNone/>
            </a:pPr>
            <a:r>
              <a:rPr lang="de-CH" sz="1800" smtClean="0">
                <a:effectLst/>
              </a:rPr>
              <a:t>Funkempfangsanlagen und Anlagen für die Teilnahme am Amateurfunk, die vor dem 1. Mai 2001 keiner Konformitätsbewertung unterlagen, dürfen weiterhin erstellt und betrieben werden, ohne dass sie ein Konformitätsbewertungsverfahren durchlaufen müssen. Diese Anlagen</a:t>
            </a:r>
            <a:r>
              <a:rPr lang="de-CH" smtClean="0">
                <a:effectLst/>
              </a:rPr>
              <a:t> </a:t>
            </a:r>
            <a:r>
              <a:rPr lang="de-CH" sz="1800" smtClean="0">
                <a:effectLst/>
              </a:rPr>
              <a:t>dürfen ohne Konformitätsbewertung </a:t>
            </a:r>
            <a:r>
              <a:rPr lang="de-CH" sz="1800" smtClean="0">
                <a:solidFill>
                  <a:srgbClr val="FFFF00"/>
                </a:solidFill>
                <a:effectLst/>
              </a:rPr>
              <a:t>weder angeboten noch in Verkehr gebracht werden. </a:t>
            </a:r>
          </a:p>
          <a:p>
            <a:pPr marL="0" indent="0">
              <a:spcBef>
                <a:spcPct val="0"/>
              </a:spcBef>
              <a:buFont typeface="Wingdings" pitchFamily="2" charset="2"/>
              <a:buNone/>
            </a:pPr>
            <a:endParaRPr lang="de-CH" sz="1800" smtClean="0">
              <a:solidFill>
                <a:srgbClr val="FFFF00"/>
              </a:solidFill>
              <a:effectLst/>
            </a:endParaRPr>
          </a:p>
          <a:p>
            <a:pPr marL="0" indent="0">
              <a:spcBef>
                <a:spcPct val="0"/>
              </a:spcBef>
              <a:buFont typeface="Wingdings" pitchFamily="2" charset="2"/>
              <a:buNone/>
            </a:pPr>
            <a:r>
              <a:rPr lang="de-CH" sz="1800" smtClean="0">
                <a:solidFill>
                  <a:srgbClr val="FFFF00"/>
                </a:solidFill>
                <a:effectLst/>
                <a:hlinkClick r:id="rId2" action="ppaction://hlinkfile"/>
              </a:rPr>
              <a:t>Toleranzregelung des BAKOM</a:t>
            </a:r>
            <a:endParaRPr lang="de-CH" sz="1800" smtClean="0">
              <a:solidFill>
                <a:srgbClr val="FFFF00"/>
              </a:solidFill>
              <a:effectLst/>
            </a:endParaRPr>
          </a:p>
          <a:p>
            <a:pPr marL="0" indent="0">
              <a:spcBef>
                <a:spcPct val="0"/>
              </a:spcBef>
              <a:buFont typeface="Wingdings" pitchFamily="2" charset="2"/>
              <a:buNone/>
            </a:pPr>
            <a:endParaRPr lang="de-CH" sz="1800" smtClean="0">
              <a:solidFill>
                <a:srgbClr val="FFFF00"/>
              </a:solidFill>
              <a:effectLst/>
            </a:endParaRPr>
          </a:p>
          <a:p>
            <a:pPr marL="0" indent="0">
              <a:spcBef>
                <a:spcPct val="0"/>
              </a:spcBef>
              <a:buFont typeface="Wingdings" pitchFamily="2" charset="2"/>
              <a:buNone/>
            </a:pPr>
            <a:r>
              <a:rPr lang="de-CH" sz="1800" smtClean="0">
                <a:effectLst/>
                <a:hlinkClick r:id="rId3" action="ppaction://hlinkfile"/>
              </a:rPr>
              <a:t>Beispiel für eine Konformitätserklärung eines Funkgerätes</a:t>
            </a:r>
            <a:r>
              <a:rPr lang="de-CH" sz="1800" smtClean="0">
                <a:effectLst/>
              </a:rPr>
              <a:t> von R&amp;S</a:t>
            </a:r>
          </a:p>
          <a:p>
            <a:pPr marL="0" indent="0">
              <a:spcBef>
                <a:spcPct val="0"/>
              </a:spcBef>
              <a:buFont typeface="Wingdings" pitchFamily="2" charset="2"/>
              <a:buNone/>
            </a:pPr>
            <a:r>
              <a:rPr lang="de-CH" sz="1800" smtClean="0">
                <a:effectLst/>
              </a:rPr>
              <a:t>Genügt den formellen Anforderungen des BAKOM nicht, Nummer des "Notified Body" fehlt!!!</a:t>
            </a:r>
            <a:br>
              <a:rPr lang="de-CH" sz="1800" smtClean="0">
                <a:effectLst/>
              </a:rPr>
            </a:br>
            <a:endParaRPr lang="de-CH" sz="1800" smtClean="0">
              <a:effectLst/>
            </a:endParaRPr>
          </a:p>
          <a:p>
            <a:pPr marL="0" indent="0">
              <a:spcBef>
                <a:spcPct val="0"/>
              </a:spcBef>
              <a:buFont typeface="Wingdings" pitchFamily="2" charset="2"/>
              <a:buNone/>
            </a:pPr>
            <a:r>
              <a:rPr lang="de-CH" sz="1800" smtClean="0">
                <a:effectLst/>
                <a:hlinkClick r:id="rId4" action="ppaction://hlinkfile"/>
              </a:rPr>
              <a:t>Beispiel für eine Konformitätserklärung eines Funkgerätes von Baofeng</a:t>
            </a:r>
            <a:endParaRPr lang="de-CH" sz="1800" smtClean="0">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
            </a:r>
            <a:br>
              <a:rPr lang="de-CH" sz="3200" b="0" i="1" smtClean="0"/>
            </a:b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p:txBody>
          <a:bodyPr/>
          <a:lstStyle/>
          <a:p>
            <a:pPr eaLnBrk="1" hangingPunct="1">
              <a:lnSpc>
                <a:spcPct val="80000"/>
              </a:lnSpc>
              <a:buFont typeface="Wingdings" pitchFamily="2" charset="2"/>
              <a:buNone/>
              <a:defRPr/>
            </a:pPr>
            <a:r>
              <a:rPr lang="de-CH" sz="2400" smtClean="0"/>
              <a:t>In Bezug auf den Fall stellen sich folgende Fragen:</a:t>
            </a:r>
          </a:p>
          <a:p>
            <a:pPr eaLnBrk="1" hangingPunct="1">
              <a:lnSpc>
                <a:spcPct val="80000"/>
              </a:lnSpc>
              <a:buFont typeface="Wingdings" pitchFamily="2" charset="2"/>
              <a:buNone/>
              <a:defRPr/>
            </a:pPr>
            <a:endParaRPr lang="de-CH" sz="2400" smtClean="0"/>
          </a:p>
          <a:p>
            <a:pPr eaLnBrk="1" hangingPunct="1">
              <a:lnSpc>
                <a:spcPct val="80000"/>
              </a:lnSpc>
              <a:defRPr/>
            </a:pPr>
            <a:r>
              <a:rPr lang="de-CH" sz="2400" smtClean="0"/>
              <a:t>Wie weit gelten die Motorola-Geräte überhaupt als Amateurfunkgeräte?</a:t>
            </a:r>
            <a:br>
              <a:rPr lang="de-CH" sz="2400" smtClean="0"/>
            </a:br>
            <a:endParaRPr lang="de-CH" sz="2400" smtClean="0"/>
          </a:p>
          <a:p>
            <a:pPr eaLnBrk="1" hangingPunct="1">
              <a:lnSpc>
                <a:spcPct val="80000"/>
              </a:lnSpc>
              <a:defRPr/>
            </a:pPr>
            <a:r>
              <a:rPr lang="de-CH" sz="2400" smtClean="0"/>
              <a:t>Wurden sie vom Verkäufer vor dem Verkauf für den Gebrauch für Amateurfunk geändert?</a:t>
            </a:r>
            <a:br>
              <a:rPr lang="de-CH" sz="2400" smtClean="0"/>
            </a:br>
            <a:endParaRPr lang="de-CH" sz="2400" smtClean="0"/>
          </a:p>
          <a:p>
            <a:pPr eaLnBrk="1" hangingPunct="1">
              <a:lnSpc>
                <a:spcPct val="80000"/>
              </a:lnSpc>
              <a:defRPr/>
            </a:pPr>
            <a:r>
              <a:rPr lang="de-CH" sz="2400" smtClean="0"/>
              <a:t>Unzulässiger Wiederverkauf, da mehrere Geräte angeboten wurden, wie war das Inserat formuliert?</a:t>
            </a:r>
            <a:br>
              <a:rPr lang="de-CH" sz="2400" smtClean="0"/>
            </a:br>
            <a:endParaRPr lang="de-CH" sz="2400" smtClean="0"/>
          </a:p>
          <a:p>
            <a:pPr eaLnBrk="1" hangingPunct="1">
              <a:lnSpc>
                <a:spcPct val="80000"/>
              </a:lnSpc>
              <a:defRPr/>
            </a:pPr>
            <a:r>
              <a:rPr lang="de-CH" sz="2400" smtClean="0"/>
              <a:t>Umstände des konkreten Einzelfalles sind entscheidend – Akteneinsicht verlangen!</a:t>
            </a:r>
          </a:p>
          <a:p>
            <a:pPr eaLnBrk="1" hangingPunct="1">
              <a:lnSpc>
                <a:spcPct val="80000"/>
              </a:lnSpc>
              <a:defRPr/>
            </a:pPr>
            <a:endParaRPr lang="de-CH" sz="2400" smtClean="0"/>
          </a:p>
          <a:p>
            <a:pPr eaLnBrk="1" hangingPunct="1">
              <a:lnSpc>
                <a:spcPct val="80000"/>
              </a:lnSpc>
              <a:defRPr/>
            </a:pPr>
            <a:endParaRPr lang="de-CH" sz="2400" smtClean="0"/>
          </a:p>
        </p:txBody>
      </p:sp>
      <p:sp>
        <p:nvSpPr>
          <p:cNvPr id="54276"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
            </a:r>
            <a:br>
              <a:rPr lang="de-CH" sz="3200" b="0" i="1" smtClean="0"/>
            </a:b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p:txBody>
          <a:bodyPr/>
          <a:lstStyle/>
          <a:p>
            <a:pPr marL="0" indent="0" eaLnBrk="1" hangingPunct="1">
              <a:lnSpc>
                <a:spcPct val="80000"/>
              </a:lnSpc>
              <a:buFont typeface="Wingdings" pitchFamily="2" charset="2"/>
              <a:buNone/>
              <a:defRPr/>
            </a:pPr>
            <a:r>
              <a:rPr lang="de-CH" sz="2400" smtClean="0"/>
              <a:t>Der Fall:</a:t>
            </a:r>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r>
              <a:rPr lang="de-CH" sz="2400" smtClean="0"/>
              <a:t>Baofeng-Import</a:t>
            </a:r>
          </a:p>
          <a:p>
            <a:pPr marL="0" indent="0" eaLnBrk="1" hangingPunct="1">
              <a:lnSpc>
                <a:spcPct val="80000"/>
              </a:lnSpc>
              <a:buFont typeface="Wingdings" pitchFamily="2" charset="2"/>
              <a:buNone/>
              <a:defRPr/>
            </a:pPr>
            <a:endParaRPr lang="de-CH" sz="2400" smtClean="0"/>
          </a:p>
          <a:p>
            <a:pPr marL="0" indent="0" eaLnBrk="1" hangingPunct="1">
              <a:lnSpc>
                <a:spcPct val="80000"/>
              </a:lnSpc>
              <a:buFont typeface="Wingdings" pitchFamily="2" charset="2"/>
              <a:buNone/>
              <a:defRPr/>
            </a:pPr>
            <a:r>
              <a:rPr lang="de-CH" sz="1800" smtClean="0"/>
              <a:t>Ein OM importiert für sich und zwei Kollegen insgesamt 3 Baofeng-Handies. Der Zoll schnappt die Geräte und verpetzt den Importeur beim BAKOM. Dieses führt ein Konformitätsbewertungsverfahren durch (Verfahrenskosten Fr. 1200.- für eine automatisierte Messreihe mit einigen R&amp;S-Geräten und eine akribische Sachverhaltsaufnahme mit Fotos usw.). Die Geräte fallen natürlich haushoch durch. Der OM muss sich zu einem Viertel an den Kosten für das Konformitätsbewertungs-verfahren beteiligen und erhält eine Busse. </a:t>
            </a:r>
          </a:p>
          <a:p>
            <a:pPr marL="0" indent="0" eaLnBrk="1" hangingPunct="1">
              <a:lnSpc>
                <a:spcPct val="80000"/>
              </a:lnSpc>
              <a:defRPr/>
            </a:pPr>
            <a:endParaRPr lang="de-CH" sz="1800" smtClean="0"/>
          </a:p>
          <a:p>
            <a:pPr marL="0" indent="0" eaLnBrk="1" hangingPunct="1">
              <a:lnSpc>
                <a:spcPct val="80000"/>
              </a:lnSpc>
              <a:defRPr/>
            </a:pPr>
            <a:endParaRPr lang="de-CH" sz="1800" smtClean="0"/>
          </a:p>
          <a:p>
            <a:pPr marL="0" indent="0" eaLnBrk="1" hangingPunct="1">
              <a:lnSpc>
                <a:spcPct val="80000"/>
              </a:lnSpc>
              <a:defRPr/>
            </a:pPr>
            <a:endParaRPr lang="de-CH" sz="1800" smtClean="0"/>
          </a:p>
        </p:txBody>
      </p:sp>
      <p:sp>
        <p:nvSpPr>
          <p:cNvPr id="46083"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46084" name="AutoShape 6" descr="2Q=="/>
          <p:cNvSpPr>
            <a:spLocks noChangeAspect="1" noChangeArrowheads="1"/>
          </p:cNvSpPr>
          <p:nvPr/>
        </p:nvSpPr>
        <p:spPr bwMode="auto">
          <a:xfrm>
            <a:off x="0" y="0"/>
            <a:ext cx="2124075" cy="2152650"/>
          </a:xfrm>
          <a:prstGeom prst="rect">
            <a:avLst/>
          </a:prstGeom>
          <a:noFill/>
          <a:ln w="9525">
            <a:noFill/>
            <a:miter lim="800000"/>
            <a:headEnd/>
            <a:tailEnd/>
          </a:ln>
        </p:spPr>
        <p:txBody>
          <a:bodyPr/>
          <a:lstStyle/>
          <a:p>
            <a:endParaRPr lang="en-US"/>
          </a:p>
        </p:txBody>
      </p:sp>
      <p:pic>
        <p:nvPicPr>
          <p:cNvPr id="46085" name="Picture 8" descr="New-2012-Baofeng-UV-3R-Plus-Dualband-two-way-radio-136-174-400-470mHZ-walkie-talkie"/>
          <p:cNvPicPr>
            <a:picLocks noChangeAspect="1" noChangeArrowheads="1"/>
          </p:cNvPicPr>
          <p:nvPr/>
        </p:nvPicPr>
        <p:blipFill>
          <a:blip r:embed="rId2"/>
          <a:srcRect/>
          <a:stretch>
            <a:fillRect/>
          </a:stretch>
        </p:blipFill>
        <p:spPr bwMode="auto">
          <a:xfrm>
            <a:off x="5219700" y="1628775"/>
            <a:ext cx="2709863" cy="274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idx="4294967295"/>
          </p:nvPr>
        </p:nvSpPr>
        <p:spPr/>
        <p:txBody>
          <a:bodyPr/>
          <a:lstStyle/>
          <a:p>
            <a:pPr eaLnBrk="1" hangingPunct="1">
              <a:defRPr/>
            </a:pPr>
            <a:r>
              <a:rPr lang="de-CH" sz="2400" smtClean="0"/>
              <a:t/>
            </a:r>
            <a:br>
              <a:rPr lang="de-CH" sz="2400" smtClean="0"/>
            </a:br>
            <a:r>
              <a:rPr lang="de-CH" sz="2400" smtClean="0"/>
              <a:t> </a:t>
            </a:r>
            <a:br>
              <a:rPr lang="de-CH" sz="2400" smtClean="0"/>
            </a:br>
            <a:r>
              <a:rPr lang="de-CH" sz="2400" smtClean="0"/>
              <a:t/>
            </a:r>
            <a:br>
              <a:rPr lang="de-CH" sz="2400" smtClean="0"/>
            </a:br>
            <a:r>
              <a:rPr lang="de-CH" sz="3200" b="0" i="1" smtClean="0"/>
              <a:t>Recht und Unrecht für Funkamateure</a:t>
            </a:r>
            <a:r>
              <a:rPr lang="de-CH" sz="2400" smtClean="0"/>
              <a:t> </a:t>
            </a:r>
            <a:br>
              <a:rPr lang="de-CH" sz="2400" smtClean="0"/>
            </a:br>
            <a:r>
              <a:rPr lang="de-CH" sz="2400" b="0" smtClean="0"/>
              <a:t>Wichtige Ausnahmen zugunsten des Amateurfunks</a:t>
            </a:r>
            <a:r>
              <a:rPr lang="de-CH" sz="3200" b="0" i="1" smtClean="0"/>
              <a:t/>
            </a:r>
            <a:br>
              <a:rPr lang="de-CH" sz="3200" b="0" i="1" smtClean="0"/>
            </a:br>
            <a:endParaRPr lang="de-DE" sz="3200" b="0" i="1" smtClean="0"/>
          </a:p>
        </p:txBody>
      </p:sp>
      <p:sp>
        <p:nvSpPr>
          <p:cNvPr id="41986" name="Text Box 1029"/>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41987" name="Inhaltsplatzhalter 1"/>
          <p:cNvSpPr>
            <a:spLocks noGrp="1"/>
          </p:cNvSpPr>
          <p:nvPr>
            <p:ph idx="4294967295"/>
          </p:nvPr>
        </p:nvSpPr>
        <p:spPr>
          <a:xfrm>
            <a:off x="1042988" y="1989138"/>
            <a:ext cx="7543800" cy="4114800"/>
          </a:xfrm>
          <a:noFill/>
        </p:spPr>
        <p:txBody>
          <a:bodyPr/>
          <a:lstStyle/>
          <a:p>
            <a:pPr marL="0" indent="0">
              <a:buFont typeface="Wingdings" pitchFamily="2" charset="2"/>
              <a:buNone/>
            </a:pPr>
            <a:r>
              <a:rPr lang="de-CH" sz="1800" b="1" smtClean="0">
                <a:effectLst/>
              </a:rPr>
              <a:t>Anforderungen an die Konformitätserklärung laut BAKOM:</a:t>
            </a:r>
          </a:p>
          <a:p>
            <a:pPr marL="0" indent="0">
              <a:buFont typeface="Wingdings" pitchFamily="2" charset="2"/>
              <a:buNone/>
            </a:pPr>
            <a:r>
              <a:rPr lang="de-CH" sz="1800" b="1" smtClean="0">
                <a:effectLst/>
              </a:rPr>
              <a:t> </a:t>
            </a:r>
            <a:endParaRPr lang="de-CH" sz="1800" smtClean="0">
              <a:effectLst/>
            </a:endParaRPr>
          </a:p>
          <a:p>
            <a:pPr marL="0" indent="0">
              <a:spcBef>
                <a:spcPct val="0"/>
              </a:spcBef>
              <a:buFont typeface="Wingdings" pitchFamily="2" charset="2"/>
              <a:buNone/>
            </a:pPr>
            <a:endParaRPr lang="de-CH" sz="1800" smtClean="0">
              <a:effectLst/>
            </a:endParaRPr>
          </a:p>
        </p:txBody>
      </p:sp>
      <p:pic>
        <p:nvPicPr>
          <p:cNvPr id="41988" name="Picture 6"/>
          <p:cNvPicPr>
            <a:picLocks noChangeAspect="1" noChangeArrowheads="1"/>
          </p:cNvPicPr>
          <p:nvPr/>
        </p:nvPicPr>
        <p:blipFill>
          <a:blip r:embed="rId2"/>
          <a:srcRect/>
          <a:stretch>
            <a:fillRect/>
          </a:stretch>
        </p:blipFill>
        <p:spPr bwMode="auto">
          <a:xfrm>
            <a:off x="179388" y="2492375"/>
            <a:ext cx="8813800" cy="291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idx="4294967295"/>
          </p:nvPr>
        </p:nvSpPr>
        <p:spPr/>
        <p:txBody>
          <a:bodyPr/>
          <a:lstStyle/>
          <a:p>
            <a:pPr eaLnBrk="1" hangingPunct="1">
              <a:defRPr/>
            </a:pPr>
            <a:r>
              <a:rPr lang="de-CH" sz="2400" smtClean="0"/>
              <a:t/>
            </a:r>
            <a:br>
              <a:rPr lang="de-CH" sz="2400" smtClean="0"/>
            </a:br>
            <a:r>
              <a:rPr lang="de-CH" sz="2400" smtClean="0"/>
              <a:t> </a:t>
            </a:r>
            <a:br>
              <a:rPr lang="de-CH" sz="2400" smtClean="0"/>
            </a:br>
            <a:r>
              <a:rPr lang="de-CH" sz="2400" smtClean="0"/>
              <a:t/>
            </a:r>
            <a:br>
              <a:rPr lang="de-CH" sz="2400" smtClean="0"/>
            </a:br>
            <a:r>
              <a:rPr lang="de-CH" sz="3200" b="0" i="1" smtClean="0"/>
              <a:t>Recht und Unrecht für Funkamateure</a:t>
            </a:r>
            <a:r>
              <a:rPr lang="de-CH" sz="2400" smtClean="0"/>
              <a:t> </a:t>
            </a:r>
            <a:br>
              <a:rPr lang="de-CH" sz="2400" smtClean="0"/>
            </a:br>
            <a:r>
              <a:rPr lang="de-CH" sz="2400" b="0" smtClean="0"/>
              <a:t>Wichtige Ausnahmen zugunsten des Amateurfunks</a:t>
            </a:r>
            <a:r>
              <a:rPr lang="de-CH" sz="3200" b="0" i="1" smtClean="0"/>
              <a:t/>
            </a:r>
            <a:br>
              <a:rPr lang="de-CH" sz="3200" b="0" i="1" smtClean="0"/>
            </a:br>
            <a:endParaRPr lang="de-DE" sz="3200" b="0" i="1" smtClean="0"/>
          </a:p>
        </p:txBody>
      </p:sp>
      <p:sp>
        <p:nvSpPr>
          <p:cNvPr id="43010" name="Text Box 1029"/>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43011" name="Inhaltsplatzhalter 1"/>
          <p:cNvSpPr>
            <a:spLocks noGrp="1"/>
          </p:cNvSpPr>
          <p:nvPr>
            <p:ph idx="4294967295"/>
          </p:nvPr>
        </p:nvSpPr>
        <p:spPr>
          <a:noFill/>
        </p:spPr>
        <p:txBody>
          <a:bodyPr/>
          <a:lstStyle/>
          <a:p>
            <a:pPr marL="0" indent="0">
              <a:buFont typeface="Wingdings" pitchFamily="2" charset="2"/>
              <a:buNone/>
            </a:pPr>
            <a:r>
              <a:rPr lang="de-CH" sz="1800" b="1" smtClean="0">
                <a:effectLst/>
              </a:rPr>
              <a:t>Anforderungen an die Konformitätserklärung laut BAKOM:</a:t>
            </a:r>
          </a:p>
          <a:p>
            <a:pPr marL="0" indent="0">
              <a:buFont typeface="Wingdings" pitchFamily="2" charset="2"/>
              <a:buNone/>
            </a:pPr>
            <a:r>
              <a:rPr lang="de-CH" sz="1800" b="1" smtClean="0">
                <a:effectLst/>
              </a:rPr>
              <a:t> </a:t>
            </a:r>
            <a:endParaRPr lang="de-CH" sz="1800" smtClean="0">
              <a:effectLst/>
            </a:endParaRPr>
          </a:p>
          <a:p>
            <a:pPr marL="0" indent="0">
              <a:spcBef>
                <a:spcPct val="0"/>
              </a:spcBef>
              <a:buFont typeface="Wingdings" pitchFamily="2" charset="2"/>
              <a:buNone/>
            </a:pPr>
            <a:endParaRPr lang="de-CH" sz="1800" smtClean="0">
              <a:effectLst/>
            </a:endParaRPr>
          </a:p>
        </p:txBody>
      </p:sp>
      <p:pic>
        <p:nvPicPr>
          <p:cNvPr id="43012" name="Picture 5"/>
          <p:cNvPicPr>
            <a:picLocks noChangeAspect="1" noChangeArrowheads="1"/>
          </p:cNvPicPr>
          <p:nvPr/>
        </p:nvPicPr>
        <p:blipFill>
          <a:blip r:embed="rId2"/>
          <a:srcRect/>
          <a:stretch>
            <a:fillRect/>
          </a:stretch>
        </p:blipFill>
        <p:spPr bwMode="auto">
          <a:xfrm>
            <a:off x="250825" y="2636838"/>
            <a:ext cx="8642350" cy="356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
            </a:r>
            <a:br>
              <a:rPr lang="de-CH" sz="3200" b="0" i="1" smtClean="0"/>
            </a:b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p:txBody>
          <a:bodyPr/>
          <a:lstStyle/>
          <a:p>
            <a:pPr marL="269875" indent="-269875" eaLnBrk="1" hangingPunct="1">
              <a:lnSpc>
                <a:spcPct val="80000"/>
              </a:lnSpc>
              <a:buFont typeface="Wingdings" pitchFamily="2" charset="2"/>
              <a:buNone/>
            </a:pPr>
            <a:r>
              <a:rPr lang="de-CH" sz="2400" smtClean="0"/>
              <a:t>Wichtig zu wissen:</a:t>
            </a:r>
          </a:p>
          <a:p>
            <a:pPr marL="269875" indent="-269875" eaLnBrk="1" hangingPunct="1">
              <a:lnSpc>
                <a:spcPct val="80000"/>
              </a:lnSpc>
              <a:buFont typeface="Wingdings" pitchFamily="2" charset="2"/>
              <a:buNone/>
            </a:pPr>
            <a:endParaRPr lang="de-CH" sz="2400" smtClean="0"/>
          </a:p>
          <a:p>
            <a:pPr marL="269875" indent="-269875" eaLnBrk="1" hangingPunct="1">
              <a:lnSpc>
                <a:spcPct val="80000"/>
              </a:lnSpc>
            </a:pPr>
            <a:r>
              <a:rPr lang="de-CH" sz="1800" smtClean="0"/>
              <a:t>Auch die vom </a:t>
            </a:r>
            <a:r>
              <a:rPr lang="de-CH" sz="2000" smtClean="0"/>
              <a:t>Konformitätsbewertungsverfahren</a:t>
            </a:r>
            <a:r>
              <a:rPr lang="de-CH" sz="1800" smtClean="0"/>
              <a:t> befreiten Geräte müssen die gesetzlichen Grenzwerte bezüglich Neben- und Oberwellen einhalten, gilt also auch für Selbst- und Umbauten!</a:t>
            </a:r>
          </a:p>
          <a:p>
            <a:pPr marL="269875" indent="-269875" eaLnBrk="1" hangingPunct="1">
              <a:lnSpc>
                <a:spcPct val="80000"/>
              </a:lnSpc>
              <a:buFont typeface="Wingdings" pitchFamily="2" charset="2"/>
              <a:buNone/>
            </a:pPr>
            <a:endParaRPr lang="de-CH" sz="1800" smtClean="0"/>
          </a:p>
          <a:p>
            <a:pPr marL="269875" indent="-269875" eaLnBrk="1" hangingPunct="1">
              <a:lnSpc>
                <a:spcPct val="80000"/>
              </a:lnSpc>
            </a:pPr>
            <a:r>
              <a:rPr lang="de-CH" sz="1800" smtClean="0"/>
              <a:t>Hüte Dich vor dem Verkauf mehrerer Geräte in Online-Börsen, bringe stets einen "Disclaimer" an ("Verkauf nur gegen Vorweisung der AFU-Konzession – Hinweis: "Gerät für den Amateurfunk abgeändert") und verkaufe keinen nicht CE-zertifizierten Berufsfunk.</a:t>
            </a:r>
            <a:br>
              <a:rPr lang="de-CH" sz="1800" smtClean="0"/>
            </a:br>
            <a:endParaRPr lang="de-CH" sz="1800" smtClean="0"/>
          </a:p>
          <a:p>
            <a:pPr marL="269875" indent="-269875" eaLnBrk="1" hangingPunct="1">
              <a:lnSpc>
                <a:spcPct val="80000"/>
              </a:lnSpc>
            </a:pPr>
            <a:r>
              <a:rPr lang="de-CH" sz="1800" smtClean="0"/>
              <a:t>Selbst an AFU-Flohmärkten wurden schon Vertreter des BAKOM gesichtet!</a:t>
            </a:r>
            <a:br>
              <a:rPr lang="de-CH" sz="1800" smtClean="0"/>
            </a:br>
            <a:endParaRPr lang="de-CH" sz="1800" smtClean="0"/>
          </a:p>
          <a:p>
            <a:pPr marL="269875" indent="-269875" eaLnBrk="1" hangingPunct="1">
              <a:lnSpc>
                <a:spcPct val="80000"/>
              </a:lnSpc>
            </a:pPr>
            <a:r>
              <a:rPr lang="de-CH" sz="1800" smtClean="0"/>
              <a:t>Gesamtwürdigung: toller Tummelplatz für unterbeschäftigte Bürokraten</a:t>
            </a:r>
          </a:p>
          <a:p>
            <a:pPr marL="269875" indent="-269875" eaLnBrk="1" hangingPunct="1">
              <a:lnSpc>
                <a:spcPct val="80000"/>
              </a:lnSpc>
            </a:pPr>
            <a:endParaRPr lang="de-CH" sz="1800" smtClean="0"/>
          </a:p>
          <a:p>
            <a:pPr marL="269875" indent="-269875" eaLnBrk="1" hangingPunct="1">
              <a:lnSpc>
                <a:spcPct val="80000"/>
              </a:lnSpc>
            </a:pPr>
            <a:endParaRPr lang="de-CH" sz="1800" smtClean="0"/>
          </a:p>
          <a:p>
            <a:pPr marL="269875" indent="-269875" eaLnBrk="1" hangingPunct="1">
              <a:lnSpc>
                <a:spcPct val="80000"/>
              </a:lnSpc>
            </a:pPr>
            <a:endParaRPr lang="de-CH" sz="1800" smtClean="0"/>
          </a:p>
          <a:p>
            <a:pPr marL="269875" indent="-269875" eaLnBrk="1" hangingPunct="1">
              <a:lnSpc>
                <a:spcPct val="80000"/>
              </a:lnSpc>
            </a:pPr>
            <a:endParaRPr lang="de-CH" sz="1800" smtClean="0"/>
          </a:p>
        </p:txBody>
      </p:sp>
      <p:sp>
        <p:nvSpPr>
          <p:cNvPr id="45059"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88" y="332656"/>
            <a:ext cx="7543800" cy="1447949"/>
          </a:xfrm>
        </p:spPr>
        <p:txBody>
          <a:bodyPr/>
          <a:lstStyle/>
          <a:p>
            <a:pPr eaLnBrk="1" hangingPunct="1">
              <a:defRPr/>
            </a:pPr>
            <a:r>
              <a:rPr lang="de-CH" sz="3200" b="0" i="1" dirty="0" smtClean="0"/>
              <a:t>Recht und Unrecht für Funkamateure</a:t>
            </a:r>
            <a:r>
              <a:rPr lang="de-CH" sz="4000" b="0" i="1" dirty="0" smtClean="0"/>
              <a:t/>
            </a:r>
            <a:br>
              <a:rPr lang="de-CH" sz="4000" b="0" i="1" dirty="0" smtClean="0"/>
            </a:br>
            <a:endParaRPr lang="de-DE" sz="4000" b="0" i="1" dirty="0" smtClean="0"/>
          </a:p>
        </p:txBody>
      </p:sp>
      <p:sp>
        <p:nvSpPr>
          <p:cNvPr id="110595" name="Rectangle 3"/>
          <p:cNvSpPr>
            <a:spLocks noGrp="1" noChangeArrowheads="1"/>
          </p:cNvSpPr>
          <p:nvPr>
            <p:ph type="body" idx="4294967295"/>
          </p:nvPr>
        </p:nvSpPr>
        <p:spPr>
          <a:xfrm>
            <a:off x="1042988" y="1339850"/>
            <a:ext cx="7543800" cy="4114800"/>
          </a:xfrm>
        </p:spPr>
        <p:txBody>
          <a:bodyPr/>
          <a:lstStyle/>
          <a:p>
            <a:pPr marL="176213" indent="-176213" eaLnBrk="1" hangingPunct="1">
              <a:lnSpc>
                <a:spcPct val="80000"/>
              </a:lnSpc>
              <a:buFont typeface="Wingdings" pitchFamily="2" charset="2"/>
              <a:buNone/>
              <a:defRPr/>
            </a:pPr>
            <a:r>
              <a:rPr lang="de-CH" sz="2400" dirty="0" smtClean="0"/>
              <a:t>Würdigung des Falls:</a:t>
            </a:r>
          </a:p>
          <a:p>
            <a:pPr marL="176213" indent="-176213" eaLnBrk="1" hangingPunct="1">
              <a:lnSpc>
                <a:spcPct val="80000"/>
              </a:lnSpc>
              <a:buFont typeface="Wingdings" pitchFamily="2" charset="2"/>
              <a:buNone/>
              <a:defRPr/>
            </a:pPr>
            <a:endParaRPr lang="de-CH" sz="2400" dirty="0" smtClean="0"/>
          </a:p>
          <a:p>
            <a:pPr marL="176213" indent="-176213" eaLnBrk="1" hangingPunct="1">
              <a:lnSpc>
                <a:spcPct val="80000"/>
              </a:lnSpc>
              <a:defRPr/>
            </a:pPr>
            <a:r>
              <a:rPr lang="de-CH" sz="2000" dirty="0" smtClean="0"/>
              <a:t>Das Vorgehen des BAKOM ist rechtlich nicht zu beanstanden</a:t>
            </a:r>
            <a:br>
              <a:rPr lang="de-CH" sz="2000" dirty="0" smtClean="0"/>
            </a:br>
            <a:endParaRPr lang="de-CH" sz="2000" dirty="0" smtClean="0"/>
          </a:p>
          <a:p>
            <a:pPr marL="176213" indent="-176213" eaLnBrk="1" hangingPunct="1">
              <a:lnSpc>
                <a:spcPct val="80000"/>
              </a:lnSpc>
              <a:defRPr/>
            </a:pPr>
            <a:r>
              <a:rPr lang="de-CH" sz="2000" dirty="0" smtClean="0"/>
              <a:t>Aber: klassisches Beispiel einer Umsetzung unnötiger EU- </a:t>
            </a:r>
            <a:r>
              <a:rPr lang="de-CH" sz="2000" dirty="0" err="1" smtClean="0"/>
              <a:t>Ueberregulatorien</a:t>
            </a:r>
            <a:r>
              <a:rPr lang="de-CH" sz="2000" dirty="0" smtClean="0"/>
              <a:t> mit typisch schweizerischem Perfektionismus</a:t>
            </a:r>
            <a:br>
              <a:rPr lang="de-CH" sz="2000" dirty="0" smtClean="0"/>
            </a:br>
            <a:endParaRPr lang="de-CH" sz="2000" dirty="0" smtClean="0"/>
          </a:p>
          <a:p>
            <a:pPr marL="176213" indent="-176213" eaLnBrk="1" hangingPunct="1">
              <a:lnSpc>
                <a:spcPct val="80000"/>
              </a:lnSpc>
              <a:defRPr/>
            </a:pPr>
            <a:r>
              <a:rPr lang="de-CH" sz="2000" dirty="0" smtClean="0"/>
              <a:t>Das BAKOM beanstandet in der Strafverfügung teilweise Mängel in der </a:t>
            </a:r>
            <a:r>
              <a:rPr lang="de-CH" sz="2000" dirty="0" err="1" smtClean="0"/>
              <a:t>Baofeng</a:t>
            </a:r>
            <a:r>
              <a:rPr lang="de-CH" sz="2000" dirty="0" smtClean="0"/>
              <a:t>-CE-Konformitätserklärung, die vermutlich sogar auf den Konformitätserklärungen für die vom BAKOM selber eingesetzten R&amp;S Geräte fehlen dürften, z.B. Nummer des </a:t>
            </a:r>
            <a:r>
              <a:rPr lang="de-CH" sz="2000" dirty="0" err="1" smtClean="0"/>
              <a:t>Notified</a:t>
            </a:r>
            <a:r>
              <a:rPr lang="de-CH" sz="2000" dirty="0" smtClean="0"/>
              <a:t> Body (siehe vorheriges Beispiel R&amp;S TX!)</a:t>
            </a:r>
            <a:br>
              <a:rPr lang="de-CH" sz="2000" dirty="0" smtClean="0"/>
            </a:br>
            <a:endParaRPr lang="de-CH" sz="2000" dirty="0" smtClean="0"/>
          </a:p>
          <a:p>
            <a:pPr marL="176213" indent="-176213" eaLnBrk="1" hangingPunct="1">
              <a:lnSpc>
                <a:spcPct val="80000"/>
              </a:lnSpc>
              <a:defRPr/>
            </a:pPr>
            <a:r>
              <a:rPr lang="de-CH" sz="2000" dirty="0" smtClean="0"/>
              <a:t>Überspitzter Formalismus einer Bundesbehörde, die weiss Gott dringendere Aufgaben hätte, als einige harmlose Funken zu beschlagnahmen (PLC-Modems, LED-Lampen, VDSL etc.)   </a:t>
            </a:r>
            <a:br>
              <a:rPr lang="de-CH" sz="2000" dirty="0" smtClean="0"/>
            </a:br>
            <a:endParaRPr lang="de-CH" sz="2000" dirty="0" smtClean="0"/>
          </a:p>
          <a:p>
            <a:pPr marL="176213" indent="-176213" eaLnBrk="1" hangingPunct="1">
              <a:lnSpc>
                <a:spcPct val="80000"/>
              </a:lnSpc>
              <a:defRPr/>
            </a:pPr>
            <a:r>
              <a:rPr lang="de-CH" sz="2000" dirty="0" smtClean="0"/>
              <a:t>Die Toleranzregelung lässt Importe von nicht CE-Geräten nur für den Eigenbedarf zu, bei drei Geräten handelt es sich um "in Verkehr bringen".</a:t>
            </a:r>
          </a:p>
          <a:p>
            <a:pPr marL="176213" indent="-176213" eaLnBrk="1" hangingPunct="1">
              <a:lnSpc>
                <a:spcPct val="80000"/>
              </a:lnSpc>
              <a:defRPr/>
            </a:pPr>
            <a:endParaRPr lang="de-CH" sz="2000" dirty="0" smtClean="0"/>
          </a:p>
          <a:p>
            <a:pPr marL="176213" indent="-176213" eaLnBrk="1" hangingPunct="1">
              <a:lnSpc>
                <a:spcPct val="80000"/>
              </a:lnSpc>
              <a:defRPr/>
            </a:pPr>
            <a:endParaRPr lang="de-CH" sz="2000" dirty="0" smtClean="0"/>
          </a:p>
          <a:p>
            <a:pPr marL="176213" indent="-176213" eaLnBrk="1" hangingPunct="1">
              <a:lnSpc>
                <a:spcPct val="80000"/>
              </a:lnSpc>
              <a:defRPr/>
            </a:pPr>
            <a:endParaRPr lang="de-CH" sz="1800" dirty="0" smtClean="0"/>
          </a:p>
        </p:txBody>
      </p:sp>
      <p:sp>
        <p:nvSpPr>
          <p:cNvPr id="47107"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p:txBody>
          <a:bodyPr/>
          <a:lstStyle/>
          <a:p>
            <a:pPr marL="176213" indent="-176213" eaLnBrk="1" hangingPunct="1">
              <a:lnSpc>
                <a:spcPct val="80000"/>
              </a:lnSpc>
              <a:buFont typeface="Wingdings" pitchFamily="2" charset="2"/>
              <a:buNone/>
              <a:defRPr/>
            </a:pPr>
            <a:r>
              <a:rPr lang="de-CH" sz="2400" smtClean="0"/>
              <a:t>Empfehlungen:</a:t>
            </a:r>
          </a:p>
          <a:p>
            <a:pPr marL="176213" indent="-176213" eaLnBrk="1" hangingPunct="1">
              <a:lnSpc>
                <a:spcPct val="80000"/>
              </a:lnSpc>
              <a:buFont typeface="Wingdings" pitchFamily="2" charset="2"/>
              <a:buNone/>
              <a:defRPr/>
            </a:pPr>
            <a:endParaRPr lang="de-CH" sz="2400" smtClean="0"/>
          </a:p>
          <a:p>
            <a:pPr marL="176213" indent="-176213" eaLnBrk="1" hangingPunct="1">
              <a:lnSpc>
                <a:spcPct val="80000"/>
              </a:lnSpc>
              <a:defRPr/>
            </a:pPr>
            <a:r>
              <a:rPr lang="de-CH" sz="2000" smtClean="0"/>
              <a:t>Bei nicht CE-zertifizierten Geräten höchstens Einzelstücke importieren</a:t>
            </a:r>
            <a:br>
              <a:rPr lang="de-CH" sz="2000" smtClean="0"/>
            </a:br>
            <a:endParaRPr lang="de-CH" sz="2000" smtClean="0"/>
          </a:p>
          <a:p>
            <a:pPr marL="176213" indent="-176213" eaLnBrk="1" hangingPunct="1">
              <a:lnSpc>
                <a:spcPct val="80000"/>
              </a:lnSpc>
              <a:defRPr/>
            </a:pPr>
            <a:r>
              <a:rPr lang="de-CH" sz="2000" smtClean="0"/>
              <a:t>Aenderung für Amateurfunkzwecke und Eigengebrauch geltend machen</a:t>
            </a:r>
            <a:br>
              <a:rPr lang="de-CH" sz="2000" smtClean="0"/>
            </a:br>
            <a:endParaRPr lang="de-CH" sz="2000" smtClean="0"/>
          </a:p>
          <a:p>
            <a:pPr marL="176213" indent="-176213" eaLnBrk="1" hangingPunct="1">
              <a:lnSpc>
                <a:spcPct val="80000"/>
              </a:lnSpc>
              <a:defRPr/>
            </a:pPr>
            <a:r>
              <a:rPr lang="de-CH" sz="2000" smtClean="0"/>
              <a:t>"Direktimport" über ausländische Kollegen/Postlageradressen, aber mit Schengener-Kriminaltouristenabkommen sind Zollkontrollen sogar im Inland noch möglich!</a:t>
            </a:r>
          </a:p>
          <a:p>
            <a:pPr marL="176213" indent="-176213" eaLnBrk="1" hangingPunct="1">
              <a:lnSpc>
                <a:spcPct val="80000"/>
              </a:lnSpc>
              <a:defRPr/>
            </a:pPr>
            <a:endParaRPr lang="de-CH" sz="2000" smtClean="0"/>
          </a:p>
          <a:p>
            <a:pPr marL="176213" indent="-176213" eaLnBrk="1" hangingPunct="1">
              <a:lnSpc>
                <a:spcPct val="80000"/>
              </a:lnSpc>
              <a:defRPr/>
            </a:pPr>
            <a:r>
              <a:rPr lang="de-CH" sz="2000" smtClean="0"/>
              <a:t>Bei einem seriösen Verkäufer hätte der Kunde bei derartigen Schwierigkeiten beim Import Anspruch auf Rückerstattung des Kaufpreises und Schadenersatz (Kosten des Konformitätsbewertungsverfahrens). Der Händler könnte seinerseits Rückgriff auf den Fabrikanten nehmen. </a:t>
            </a:r>
          </a:p>
          <a:p>
            <a:pPr marL="176213" indent="-176213" eaLnBrk="1" hangingPunct="1">
              <a:lnSpc>
                <a:spcPct val="80000"/>
              </a:lnSpc>
              <a:defRPr/>
            </a:pPr>
            <a:endParaRPr lang="de-CH" sz="2000" smtClean="0"/>
          </a:p>
          <a:p>
            <a:pPr marL="176213" indent="-176213" eaLnBrk="1" hangingPunct="1">
              <a:lnSpc>
                <a:spcPct val="80000"/>
              </a:lnSpc>
              <a:defRPr/>
            </a:pPr>
            <a:endParaRPr lang="de-CH" sz="1800" smtClean="0"/>
          </a:p>
        </p:txBody>
      </p:sp>
      <p:sp>
        <p:nvSpPr>
          <p:cNvPr id="48131"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2" name="Rectangle 10"/>
          <p:cNvSpPr>
            <a:spLocks noGrp="1" noChangeArrowheads="1"/>
          </p:cNvSpPr>
          <p:nvPr>
            <p:ph type="title" idx="4294967295"/>
          </p:nvPr>
        </p:nvSpPr>
        <p:spPr/>
        <p:txBody>
          <a:bodyPr/>
          <a:lstStyle/>
          <a:p>
            <a:pPr eaLnBrk="1" hangingPunct="1">
              <a:defRPr/>
            </a:pPr>
            <a:r>
              <a:rPr lang="de-DE" sz="2400" dirty="0" smtClean="0"/>
              <a:t>Störer und Gestörte – rechtliche Lage</a:t>
            </a:r>
          </a:p>
        </p:txBody>
      </p:sp>
      <p:sp>
        <p:nvSpPr>
          <p:cNvPr id="172035" name="Rectangle 3"/>
          <p:cNvSpPr>
            <a:spLocks noGrp="1" noChangeArrowheads="1"/>
          </p:cNvSpPr>
          <p:nvPr>
            <p:ph type="body" sz="half" idx="4294967295"/>
          </p:nvPr>
        </p:nvSpPr>
        <p:spPr>
          <a:xfrm>
            <a:off x="1042988" y="1989138"/>
            <a:ext cx="7777162" cy="4114800"/>
          </a:xfrm>
        </p:spPr>
        <p:txBody>
          <a:bodyPr/>
          <a:lstStyle/>
          <a:p>
            <a:pPr marL="0" indent="0" eaLnBrk="1" hangingPunct="1">
              <a:lnSpc>
                <a:spcPct val="90000"/>
              </a:lnSpc>
              <a:buFont typeface="Wingdings" pitchFamily="2" charset="2"/>
              <a:buNone/>
              <a:defRPr/>
            </a:pPr>
            <a:r>
              <a:rPr lang="de-CH" sz="2000" b="1" i="1" smtClean="0"/>
              <a:t>Beispiele für Störungen aus LED-Lampen (Müll von Philips)</a:t>
            </a:r>
          </a:p>
          <a:p>
            <a:pPr marL="0" indent="0" eaLnBrk="1" hangingPunct="1">
              <a:lnSpc>
                <a:spcPct val="90000"/>
              </a:lnSpc>
              <a:defRPr/>
            </a:pPr>
            <a:endParaRPr lang="de-CH" sz="2800" smtClean="0"/>
          </a:p>
        </p:txBody>
      </p:sp>
      <p:sp>
        <p:nvSpPr>
          <p:cNvPr id="18435"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18436" name="Picture 9"/>
          <p:cNvPicPr>
            <a:picLocks noChangeAspect="1" noChangeArrowheads="1"/>
          </p:cNvPicPr>
          <p:nvPr/>
        </p:nvPicPr>
        <p:blipFill>
          <a:blip r:embed="rId2"/>
          <a:srcRect/>
          <a:stretch>
            <a:fillRect/>
          </a:stretch>
        </p:blipFill>
        <p:spPr bwMode="auto">
          <a:xfrm>
            <a:off x="971550" y="2565400"/>
            <a:ext cx="3881438" cy="2901950"/>
          </a:xfrm>
          <a:prstGeom prst="rect">
            <a:avLst/>
          </a:prstGeom>
          <a:noFill/>
          <a:ln w="9525">
            <a:noFill/>
            <a:miter lim="800000"/>
            <a:headEnd/>
            <a:tailEnd/>
          </a:ln>
        </p:spPr>
      </p:pic>
      <p:pic>
        <p:nvPicPr>
          <p:cNvPr id="18437" name="Picture 10"/>
          <p:cNvPicPr>
            <a:picLocks noChangeAspect="1" noChangeArrowheads="1"/>
          </p:cNvPicPr>
          <p:nvPr/>
        </p:nvPicPr>
        <p:blipFill>
          <a:blip r:embed="rId3"/>
          <a:srcRect/>
          <a:stretch>
            <a:fillRect/>
          </a:stretch>
        </p:blipFill>
        <p:spPr bwMode="auto">
          <a:xfrm>
            <a:off x="4932363" y="2565400"/>
            <a:ext cx="3887787" cy="290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p:txBody>
          <a:bodyPr/>
          <a:lstStyle/>
          <a:p>
            <a:pPr marL="176213" indent="-176213" eaLnBrk="1" hangingPunct="1">
              <a:lnSpc>
                <a:spcPct val="80000"/>
              </a:lnSpc>
              <a:buFont typeface="Wingdings" pitchFamily="2" charset="2"/>
              <a:buNone/>
              <a:defRPr/>
            </a:pPr>
            <a:r>
              <a:rPr lang="de-CH" sz="2400" smtClean="0"/>
              <a:t>Rechtspolitische Gedanken:</a:t>
            </a:r>
          </a:p>
          <a:p>
            <a:pPr marL="176213" indent="-176213" eaLnBrk="1" hangingPunct="1">
              <a:lnSpc>
                <a:spcPct val="80000"/>
              </a:lnSpc>
              <a:buFont typeface="Wingdings" pitchFamily="2" charset="2"/>
              <a:buNone/>
              <a:defRPr/>
            </a:pPr>
            <a:endParaRPr lang="de-CH" sz="2400" smtClean="0"/>
          </a:p>
          <a:p>
            <a:pPr marL="176213" indent="-176213" eaLnBrk="1" hangingPunct="1">
              <a:lnSpc>
                <a:spcPct val="80000"/>
              </a:lnSpc>
              <a:defRPr/>
            </a:pPr>
            <a:r>
              <a:rPr lang="de-CH" sz="2000" smtClean="0"/>
              <a:t>Die Schweiz ist nicht EU-Mitglied, also adaptiert sie diese Regelungen freiwillig!</a:t>
            </a:r>
          </a:p>
          <a:p>
            <a:pPr marL="176213" indent="-176213" eaLnBrk="1" hangingPunct="1">
              <a:lnSpc>
                <a:spcPct val="80000"/>
              </a:lnSpc>
              <a:defRPr/>
            </a:pPr>
            <a:endParaRPr lang="de-CH" sz="2000" smtClean="0"/>
          </a:p>
          <a:p>
            <a:pPr marL="176213" indent="-176213" eaLnBrk="1" hangingPunct="1">
              <a:lnSpc>
                <a:spcPct val="80000"/>
              </a:lnSpc>
              <a:defRPr/>
            </a:pPr>
            <a:r>
              <a:rPr lang="de-CH" sz="2000" smtClean="0"/>
              <a:t>Soweit es um den Export von in der Schweiz gefertigten Geräten geht, mag es angehen, dass die EU-Regelungen eingehalten werden, um auf den EU-Märkten überhaupt zugelassen zu werden.</a:t>
            </a:r>
            <a:br>
              <a:rPr lang="de-CH" sz="2000" smtClean="0"/>
            </a:br>
            <a:endParaRPr lang="de-CH" sz="2000" smtClean="0"/>
          </a:p>
          <a:p>
            <a:pPr marL="176213" indent="-176213" eaLnBrk="1" hangingPunct="1">
              <a:lnSpc>
                <a:spcPct val="80000"/>
              </a:lnSpc>
              <a:defRPr/>
            </a:pPr>
            <a:r>
              <a:rPr lang="de-CH" sz="2000" smtClean="0"/>
              <a:t>Nicht nachvollziehbar ist jedoch, warum diese Regelungen generell auch für importierte Waren gelten sollen, die nicht für den Wieder-Export vorgesehen sind!</a:t>
            </a:r>
          </a:p>
          <a:p>
            <a:pPr marL="176213" indent="-176213" eaLnBrk="1" hangingPunct="1">
              <a:lnSpc>
                <a:spcPct val="80000"/>
              </a:lnSpc>
              <a:defRPr/>
            </a:pPr>
            <a:endParaRPr lang="de-CH" sz="2000" smtClean="0"/>
          </a:p>
          <a:p>
            <a:pPr marL="176213" indent="-176213" eaLnBrk="1" hangingPunct="1">
              <a:lnSpc>
                <a:spcPct val="80000"/>
              </a:lnSpc>
              <a:defRPr/>
            </a:pPr>
            <a:r>
              <a:rPr lang="de-CH" sz="2000" smtClean="0"/>
              <a:t>Die Schweiz vergibt sich damit unnötigerweise einen Spielraum und erschwert damit den Import aus der Nicht-Euro-Zone ohne zwingende Notwendigkeit! </a:t>
            </a:r>
          </a:p>
          <a:p>
            <a:pPr marL="176213" indent="-176213" eaLnBrk="1" hangingPunct="1">
              <a:lnSpc>
                <a:spcPct val="80000"/>
              </a:lnSpc>
              <a:defRPr/>
            </a:pPr>
            <a:endParaRPr lang="de-CH" sz="2000" smtClean="0"/>
          </a:p>
          <a:p>
            <a:pPr marL="176213" indent="-176213" eaLnBrk="1" hangingPunct="1">
              <a:lnSpc>
                <a:spcPct val="80000"/>
              </a:lnSpc>
              <a:defRPr/>
            </a:pPr>
            <a:endParaRPr lang="de-CH" sz="1800" smtClean="0"/>
          </a:p>
        </p:txBody>
      </p:sp>
      <p:sp>
        <p:nvSpPr>
          <p:cNvPr id="49155"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p:txBody>
          <a:bodyPr/>
          <a:lstStyle/>
          <a:p>
            <a:pPr marL="176213" indent="-176213" eaLnBrk="1" hangingPunct="1">
              <a:lnSpc>
                <a:spcPct val="80000"/>
              </a:lnSpc>
              <a:buFont typeface="Wingdings" pitchFamily="2" charset="2"/>
              <a:buNone/>
            </a:pPr>
            <a:r>
              <a:rPr lang="de-CH" sz="2400" smtClean="0"/>
              <a:t>Und ewig lockt das Baofeng… (heute auf Ricardo) </a:t>
            </a:r>
          </a:p>
          <a:p>
            <a:pPr marL="176213" indent="-176213" eaLnBrk="1" hangingPunct="1">
              <a:lnSpc>
                <a:spcPct val="80000"/>
              </a:lnSpc>
              <a:buFont typeface="Wingdings" pitchFamily="2" charset="2"/>
              <a:buNone/>
            </a:pPr>
            <a:endParaRPr lang="de-CH" sz="2400" smtClean="0"/>
          </a:p>
          <a:p>
            <a:pPr marL="176213" indent="-176213" eaLnBrk="1" hangingPunct="1">
              <a:lnSpc>
                <a:spcPct val="80000"/>
              </a:lnSpc>
              <a:buFont typeface="Wingdings" pitchFamily="2" charset="2"/>
              <a:buNone/>
            </a:pPr>
            <a:endParaRPr lang="de-CH" sz="2400" smtClean="0"/>
          </a:p>
          <a:p>
            <a:pPr marL="176213" indent="-176213" eaLnBrk="1" hangingPunct="1">
              <a:lnSpc>
                <a:spcPct val="80000"/>
              </a:lnSpc>
              <a:buFont typeface="Wingdings" pitchFamily="2" charset="2"/>
              <a:buNone/>
            </a:pPr>
            <a:endParaRPr lang="de-CH" sz="2400" smtClean="0"/>
          </a:p>
          <a:p>
            <a:pPr marL="176213" indent="-176213" eaLnBrk="1" hangingPunct="1">
              <a:lnSpc>
                <a:spcPct val="80000"/>
              </a:lnSpc>
              <a:buFont typeface="Wingdings" pitchFamily="2" charset="2"/>
              <a:buNone/>
            </a:pPr>
            <a:endParaRPr lang="de-CH" sz="1800" smtClean="0"/>
          </a:p>
        </p:txBody>
      </p:sp>
      <p:sp>
        <p:nvSpPr>
          <p:cNvPr id="60420"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60421" name="Picture 5"/>
          <p:cNvPicPr>
            <a:picLocks noChangeAspect="1" noChangeArrowheads="1"/>
          </p:cNvPicPr>
          <p:nvPr/>
        </p:nvPicPr>
        <p:blipFill>
          <a:blip r:embed="rId2"/>
          <a:srcRect/>
          <a:stretch>
            <a:fillRect/>
          </a:stretch>
        </p:blipFill>
        <p:spPr bwMode="auto">
          <a:xfrm>
            <a:off x="971550" y="1773238"/>
            <a:ext cx="7345363" cy="4957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r>
              <a:rPr lang="de-CH" sz="3200" b="0" i="1" smtClean="0"/>
              <a:t>Recht und Unrecht für Funkamateure</a:t>
            </a:r>
            <a:r>
              <a:rPr lang="de-CH" sz="4000" b="0" i="1" smtClean="0"/>
              <a:t/>
            </a:r>
            <a:br>
              <a:rPr lang="de-CH" sz="4000" b="0" i="1" smtClean="0"/>
            </a:br>
            <a:r>
              <a:rPr lang="de-CH" sz="2400" b="0" i="1" smtClean="0"/>
              <a:t>Funken am Steuer – ungeheuer?</a:t>
            </a:r>
            <a:endParaRPr lang="de-DE" sz="2400" b="0" i="1" smtClean="0"/>
          </a:p>
        </p:txBody>
      </p:sp>
      <p:sp>
        <p:nvSpPr>
          <p:cNvPr id="110595" name="Rectangle 3"/>
          <p:cNvSpPr>
            <a:spLocks noGrp="1" noChangeArrowheads="1"/>
          </p:cNvSpPr>
          <p:nvPr>
            <p:ph type="body" idx="4294967295"/>
          </p:nvPr>
        </p:nvSpPr>
        <p:spPr/>
        <p:txBody>
          <a:bodyPr/>
          <a:lstStyle/>
          <a:p>
            <a:pPr marL="176213" indent="-176213" eaLnBrk="1" hangingPunct="1">
              <a:lnSpc>
                <a:spcPct val="80000"/>
              </a:lnSpc>
              <a:buFont typeface="Wingdings" pitchFamily="2" charset="2"/>
              <a:buNone/>
              <a:defRPr/>
            </a:pPr>
            <a:r>
              <a:rPr lang="de-CH" sz="2400" smtClean="0"/>
              <a:t>Amateurfunk am Steuer…</a:t>
            </a:r>
          </a:p>
          <a:p>
            <a:pPr marL="176213" indent="-176213" eaLnBrk="1" hangingPunct="1">
              <a:lnSpc>
                <a:spcPct val="80000"/>
              </a:lnSpc>
              <a:buFont typeface="Wingdings" pitchFamily="2" charset="2"/>
              <a:buNone/>
              <a:defRPr/>
            </a:pPr>
            <a:endParaRPr lang="de-CH" sz="2400" smtClean="0"/>
          </a:p>
        </p:txBody>
      </p:sp>
      <p:sp>
        <p:nvSpPr>
          <p:cNvPr id="50179"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50180" name="Picture 6" descr="500x_the_ham_car"/>
          <p:cNvPicPr>
            <a:picLocks noChangeAspect="1" noChangeArrowheads="1"/>
          </p:cNvPicPr>
          <p:nvPr/>
        </p:nvPicPr>
        <p:blipFill>
          <a:blip r:embed="rId2"/>
          <a:srcRect/>
          <a:stretch>
            <a:fillRect/>
          </a:stretch>
        </p:blipFill>
        <p:spPr bwMode="auto">
          <a:xfrm>
            <a:off x="1042988" y="1844675"/>
            <a:ext cx="6408737" cy="458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a:xfrm>
            <a:off x="1042988" y="1412776"/>
            <a:ext cx="7543800" cy="4330824"/>
          </a:xfrm>
        </p:spPr>
        <p:txBody>
          <a:bodyPr/>
          <a:lstStyle/>
          <a:p>
            <a:pPr marL="0" indent="0" eaLnBrk="1" fontAlgn="ctr" hangingPunct="1">
              <a:lnSpc>
                <a:spcPct val="80000"/>
              </a:lnSpc>
              <a:buFont typeface="Wingdings" pitchFamily="2" charset="2"/>
              <a:buNone/>
            </a:pPr>
            <a:r>
              <a:rPr lang="de-CH" sz="2000" dirty="0" smtClean="0"/>
              <a:t>Amateurfunk am Steuer….</a:t>
            </a:r>
            <a:endParaRPr lang="de-DE" sz="2000" dirty="0" smtClean="0"/>
          </a:p>
          <a:p>
            <a:pPr marL="0" indent="0" eaLnBrk="1" fontAlgn="ctr" hangingPunct="1">
              <a:lnSpc>
                <a:spcPct val="80000"/>
              </a:lnSpc>
              <a:buFont typeface="Wingdings" pitchFamily="2" charset="2"/>
              <a:buNone/>
            </a:pPr>
            <a:endParaRPr lang="de-DE" sz="2000" dirty="0" smtClean="0"/>
          </a:p>
          <a:p>
            <a:pPr marL="0" indent="0" eaLnBrk="1" fontAlgn="ctr" hangingPunct="1">
              <a:lnSpc>
                <a:spcPct val="80000"/>
              </a:lnSpc>
              <a:buFont typeface="Wingdings" pitchFamily="2" charset="2"/>
              <a:buNone/>
            </a:pPr>
            <a:r>
              <a:rPr lang="de-DE" sz="2000" dirty="0" smtClean="0"/>
              <a:t>Die Verkehrsregelverordnung schreibt vor,  dass Kommunikationssysteme die Aufmerksamkeit nicht beeinträchtigen dürfen (Art. 3 Abs. 1). </a:t>
            </a:r>
          </a:p>
          <a:p>
            <a:pPr marL="0" indent="0" eaLnBrk="1" fontAlgn="ctr" hangingPunct="1">
              <a:lnSpc>
                <a:spcPct val="80000"/>
              </a:lnSpc>
              <a:buFont typeface="Wingdings" pitchFamily="2" charset="2"/>
              <a:buNone/>
            </a:pPr>
            <a:endParaRPr lang="de-DE" sz="2000" dirty="0" smtClean="0"/>
          </a:p>
          <a:p>
            <a:pPr marL="0" indent="0" eaLnBrk="1" fontAlgn="ctr" hangingPunct="1">
              <a:lnSpc>
                <a:spcPct val="80000"/>
              </a:lnSpc>
              <a:buFont typeface="Wingdings" pitchFamily="2" charset="2"/>
              <a:buNone/>
            </a:pPr>
            <a:r>
              <a:rPr lang="de-DE" sz="2000" dirty="0" smtClean="0"/>
              <a:t>Die Ordnungsbussenverordnung nennt  den Tatbestand des Telefonierens während der Fahrt ausdrücklich und droht für die Verwendung eines Telefons ohne Freisprecheinrichtung während der Fahrt eine </a:t>
            </a:r>
            <a:r>
              <a:rPr lang="de-DE" sz="2000" dirty="0" smtClean="0">
                <a:solidFill>
                  <a:srgbClr val="FF0000"/>
                </a:solidFill>
              </a:rPr>
              <a:t>Ordnungsbusse von CHF 100.–</a:t>
            </a:r>
            <a:r>
              <a:rPr lang="de-DE" sz="2000" dirty="0" smtClean="0"/>
              <a:t> an. </a:t>
            </a:r>
          </a:p>
          <a:p>
            <a:pPr marL="0" indent="0" eaLnBrk="1" fontAlgn="ctr" hangingPunct="1">
              <a:lnSpc>
                <a:spcPct val="80000"/>
              </a:lnSpc>
              <a:buFont typeface="Wingdings" pitchFamily="2" charset="2"/>
              <a:buNone/>
            </a:pPr>
            <a:endParaRPr lang="de-DE" sz="2000" dirty="0" smtClean="0"/>
          </a:p>
          <a:p>
            <a:pPr marL="0" indent="0" eaLnBrk="1" fontAlgn="ctr" hangingPunct="1">
              <a:lnSpc>
                <a:spcPct val="80000"/>
              </a:lnSpc>
              <a:buFont typeface="Wingdings" pitchFamily="2" charset="2"/>
              <a:buNone/>
            </a:pPr>
            <a:r>
              <a:rPr lang="de-DE" sz="2000" dirty="0" smtClean="0"/>
              <a:t>Dennoch ist Telefonieren am Steuer verbreitet: 2004 gaben rund ein Drittel der Lenkenden in der Schweiz an,  mindestens ein Mal pro Tag einen Anruf zu starten. Das Handy wird während rund 5 % der Fahrtzeit benutzt. (Quelle: BFU)</a:t>
            </a:r>
          </a:p>
          <a:p>
            <a:pPr marL="0" indent="0" eaLnBrk="1" fontAlgn="ctr" hangingPunct="1">
              <a:lnSpc>
                <a:spcPct val="80000"/>
              </a:lnSpc>
              <a:buFont typeface="Wingdings" pitchFamily="2" charset="2"/>
              <a:buNone/>
            </a:pPr>
            <a:endParaRPr lang="de-CH" sz="2000" dirty="0" smtClean="0"/>
          </a:p>
          <a:p>
            <a:pPr marL="0" indent="0" eaLnBrk="1" fontAlgn="ctr" hangingPunct="1">
              <a:lnSpc>
                <a:spcPct val="80000"/>
              </a:lnSpc>
              <a:buFont typeface="Wingdings" pitchFamily="2" charset="2"/>
              <a:buNone/>
            </a:pPr>
            <a:r>
              <a:rPr lang="de-CH" sz="2000" b="1" i="1" dirty="0" smtClean="0">
                <a:solidFill>
                  <a:srgbClr val="FFFF00"/>
                </a:solidFill>
              </a:rPr>
              <a:t>Dies gilt auch für den Betrieb von Amateurfunkgeräten, dies im Gegensatz zu Deutschland, wo das Funken am Steuer erlaubt ist</a:t>
            </a:r>
            <a:endParaRPr lang="de-DE" sz="2000" b="1" i="1" dirty="0" smtClean="0">
              <a:solidFill>
                <a:srgbClr val="FFFF00"/>
              </a:solidFill>
            </a:endParaRPr>
          </a:p>
          <a:p>
            <a:pPr marL="0" indent="0" eaLnBrk="1" fontAlgn="ctr" hangingPunct="1">
              <a:lnSpc>
                <a:spcPct val="80000"/>
              </a:lnSpc>
              <a:buFont typeface="Wingdings" pitchFamily="2" charset="2"/>
              <a:buNone/>
            </a:pPr>
            <a:endParaRPr lang="de-CH" sz="2000" b="1" i="1" dirty="0" smtClean="0">
              <a:solidFill>
                <a:srgbClr val="FFFF00"/>
              </a:solidFill>
            </a:endParaRPr>
          </a:p>
          <a:p>
            <a:pPr marL="0" indent="0" eaLnBrk="1" fontAlgn="ctr" hangingPunct="1">
              <a:lnSpc>
                <a:spcPct val="80000"/>
              </a:lnSpc>
              <a:buFont typeface="Wingdings" pitchFamily="2" charset="2"/>
              <a:buNone/>
            </a:pPr>
            <a:endParaRPr lang="de-CH" sz="2000" b="1" i="1" dirty="0" smtClean="0">
              <a:solidFill>
                <a:srgbClr val="FFFF00"/>
              </a:solidFill>
            </a:endParaRPr>
          </a:p>
        </p:txBody>
      </p:sp>
      <p:sp>
        <p:nvSpPr>
          <p:cNvPr id="51203"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a:xfrm>
            <a:off x="1042988" y="1484784"/>
            <a:ext cx="7543800" cy="4114800"/>
          </a:xfrm>
        </p:spPr>
        <p:txBody>
          <a:bodyPr/>
          <a:lstStyle/>
          <a:p>
            <a:pPr marL="176213" indent="-176213" eaLnBrk="1" fontAlgn="ctr" hangingPunct="1">
              <a:lnSpc>
                <a:spcPct val="80000"/>
              </a:lnSpc>
              <a:buFont typeface="Wingdings" pitchFamily="2" charset="2"/>
              <a:buNone/>
            </a:pPr>
            <a:r>
              <a:rPr lang="de-CH" sz="2000" dirty="0" smtClean="0"/>
              <a:t>Amateurfunk am Steuer – Verhalten bei Polizeikontrollen</a:t>
            </a:r>
            <a:endParaRPr lang="de-DE" sz="2000" dirty="0" smtClean="0"/>
          </a:p>
          <a:p>
            <a:pPr marL="176213" indent="-176213" eaLnBrk="1" fontAlgn="ctr" hangingPunct="1">
              <a:lnSpc>
                <a:spcPct val="80000"/>
              </a:lnSpc>
              <a:buFont typeface="Wingdings" pitchFamily="2" charset="2"/>
              <a:buNone/>
            </a:pPr>
            <a:endParaRPr lang="de-DE" sz="2000" dirty="0" smtClean="0"/>
          </a:p>
          <a:p>
            <a:pPr marL="176213" indent="-176213" eaLnBrk="1" fontAlgn="ctr" hangingPunct="1">
              <a:lnSpc>
                <a:spcPct val="80000"/>
              </a:lnSpc>
            </a:pPr>
            <a:r>
              <a:rPr lang="de-DE" sz="2000" dirty="0" smtClean="0"/>
              <a:t>Eine ausgeschaltete Anlage fällt weniger auf, besonders nachts! </a:t>
            </a:r>
          </a:p>
          <a:p>
            <a:pPr marL="176213" indent="-176213" eaLnBrk="1" fontAlgn="ctr" hangingPunct="1">
              <a:lnSpc>
                <a:spcPct val="80000"/>
              </a:lnSpc>
              <a:buFont typeface="Wingdings" pitchFamily="2" charset="2"/>
              <a:buNone/>
            </a:pPr>
            <a:endParaRPr lang="de-DE" sz="2000" dirty="0" smtClean="0"/>
          </a:p>
          <a:p>
            <a:pPr marL="176213" indent="-176213" eaLnBrk="1" fontAlgn="ctr" hangingPunct="1">
              <a:lnSpc>
                <a:spcPct val="80000"/>
              </a:lnSpc>
            </a:pPr>
            <a:r>
              <a:rPr lang="de-DE" sz="2000" dirty="0" smtClean="0"/>
              <a:t>Die Kontrollbefugnisse der Polizei in Sachen Funk sind eingeschränkt, weil die entsprechenden Strafbefugnisse per Bundesrecht ans BAKOM delegiert worden sind.</a:t>
            </a:r>
            <a:br>
              <a:rPr lang="de-DE" sz="2000" dirty="0" smtClean="0"/>
            </a:br>
            <a:r>
              <a:rPr lang="de-DE" sz="2000" dirty="0" smtClean="0"/>
              <a:t> </a:t>
            </a:r>
          </a:p>
          <a:p>
            <a:pPr marL="176213" indent="-176213" eaLnBrk="1" fontAlgn="ctr" hangingPunct="1">
              <a:lnSpc>
                <a:spcPct val="80000"/>
              </a:lnSpc>
            </a:pPr>
            <a:r>
              <a:rPr lang="de-CH" sz="2000" dirty="0" smtClean="0"/>
              <a:t>Freundliche Kooperation beschleunigt den Ablauf der Kontrolle, grundsätzlich haben wir nichts zu verbergen!</a:t>
            </a:r>
            <a:br>
              <a:rPr lang="de-CH" sz="2000" dirty="0" smtClean="0"/>
            </a:br>
            <a:endParaRPr lang="de-CH" sz="2000" dirty="0" smtClean="0"/>
          </a:p>
          <a:p>
            <a:pPr marL="176213" indent="-176213" eaLnBrk="1" fontAlgn="ctr" hangingPunct="1">
              <a:lnSpc>
                <a:spcPct val="80000"/>
              </a:lnSpc>
            </a:pPr>
            <a:r>
              <a:rPr lang="de-CH" sz="2000" dirty="0" smtClean="0"/>
              <a:t>Eine vorhandene Konzession zu zeigen, schadet nichts, aber es gibt keine Pflicht, sie auf der Mobilstation mitzuführen!</a:t>
            </a:r>
            <a:br>
              <a:rPr lang="de-CH" sz="2000" dirty="0" smtClean="0"/>
            </a:br>
            <a:endParaRPr lang="de-CH" sz="2000" dirty="0" smtClean="0"/>
          </a:p>
          <a:p>
            <a:pPr marL="176213" indent="-176213" eaLnBrk="1" fontAlgn="ctr" hangingPunct="1">
              <a:lnSpc>
                <a:spcPct val="80000"/>
              </a:lnSpc>
            </a:pPr>
            <a:r>
              <a:rPr lang="de-CH" sz="2000" dirty="0" smtClean="0"/>
              <a:t>Die Polizei darf ein Funkgerät nur in absoluten Ausnahmen ausbauen und beschlagnahmen (Gefahr im Verzuge, Vergehen oder Verbrechen)</a:t>
            </a:r>
            <a:br>
              <a:rPr lang="de-CH" sz="2000" dirty="0" smtClean="0"/>
            </a:br>
            <a:endParaRPr lang="de-CH" sz="2000" dirty="0" smtClean="0"/>
          </a:p>
          <a:p>
            <a:pPr marL="176213" indent="-176213" eaLnBrk="1" fontAlgn="ctr" hangingPunct="1">
              <a:lnSpc>
                <a:spcPct val="80000"/>
              </a:lnSpc>
            </a:pPr>
            <a:r>
              <a:rPr lang="de-CH" sz="2000" dirty="0" smtClean="0"/>
              <a:t>KAPO Zürich hat interne Weisung für solche Funkkontrollen</a:t>
            </a:r>
          </a:p>
          <a:p>
            <a:pPr marL="176213" indent="-176213" eaLnBrk="1" fontAlgn="ctr" hangingPunct="1">
              <a:lnSpc>
                <a:spcPct val="80000"/>
              </a:lnSpc>
            </a:pPr>
            <a:endParaRPr lang="de-CH" sz="2000" dirty="0" smtClean="0"/>
          </a:p>
          <a:p>
            <a:pPr marL="176213" indent="-176213" eaLnBrk="1" fontAlgn="ctr" hangingPunct="1">
              <a:lnSpc>
                <a:spcPct val="80000"/>
              </a:lnSpc>
            </a:pPr>
            <a:endParaRPr lang="de-CH" sz="2000" dirty="0" smtClean="0"/>
          </a:p>
          <a:p>
            <a:pPr marL="176213" indent="-176213" eaLnBrk="1" fontAlgn="ctr" hangingPunct="1">
              <a:lnSpc>
                <a:spcPct val="80000"/>
              </a:lnSpc>
            </a:pPr>
            <a:endParaRPr lang="de-DE" sz="2000" dirty="0" smtClean="0"/>
          </a:p>
          <a:p>
            <a:pPr marL="176213" indent="-176213" eaLnBrk="1" fontAlgn="ctr" hangingPunct="1">
              <a:lnSpc>
                <a:spcPct val="80000"/>
              </a:lnSpc>
              <a:buFont typeface="Wingdings" pitchFamily="2" charset="2"/>
              <a:buNone/>
            </a:pPr>
            <a:endParaRPr lang="de-DE" sz="2000" dirty="0" smtClean="0"/>
          </a:p>
          <a:p>
            <a:pPr marL="176213" indent="-176213" eaLnBrk="1" fontAlgn="ctr" hangingPunct="1">
              <a:lnSpc>
                <a:spcPct val="80000"/>
              </a:lnSpc>
              <a:buFont typeface="Wingdings" pitchFamily="2" charset="2"/>
              <a:buNone/>
            </a:pPr>
            <a:endParaRPr lang="de-CH" sz="2000" b="1" i="1" dirty="0" smtClean="0">
              <a:solidFill>
                <a:srgbClr val="FFFF00"/>
              </a:solidFill>
            </a:endParaRPr>
          </a:p>
        </p:txBody>
      </p:sp>
      <p:sp>
        <p:nvSpPr>
          <p:cNvPr id="56324"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p:txBody>
          <a:bodyPr/>
          <a:lstStyle/>
          <a:p>
            <a:pPr marL="176213" indent="-176213" eaLnBrk="1" fontAlgn="ctr" hangingPunct="1">
              <a:lnSpc>
                <a:spcPct val="80000"/>
              </a:lnSpc>
              <a:buFont typeface="Wingdings" pitchFamily="2" charset="2"/>
              <a:buNone/>
            </a:pPr>
            <a:r>
              <a:rPr lang="de-CH" sz="2000" smtClean="0"/>
              <a:t>Amateurfunk am Steuer – Programmierung Funkgeräte</a:t>
            </a:r>
            <a:endParaRPr lang="de-DE" sz="2000" smtClean="0"/>
          </a:p>
          <a:p>
            <a:pPr marL="176213" indent="-176213" eaLnBrk="1" fontAlgn="ctr" hangingPunct="1">
              <a:lnSpc>
                <a:spcPct val="80000"/>
              </a:lnSpc>
              <a:buFont typeface="Wingdings" pitchFamily="2" charset="2"/>
              <a:buNone/>
            </a:pPr>
            <a:endParaRPr lang="de-DE" sz="2000" smtClean="0"/>
          </a:p>
          <a:p>
            <a:pPr marL="176213" indent="-176213" eaLnBrk="1" fontAlgn="ctr" hangingPunct="1">
              <a:lnSpc>
                <a:spcPct val="80000"/>
              </a:lnSpc>
            </a:pPr>
            <a:r>
              <a:rPr lang="de-DE" sz="2000" smtClean="0"/>
              <a:t>Der Betrieb durchgehender VHF/UHF-Funkgeräte ist problematisch, insbesondere dann, wenn auch der Sender durchgehenden Betrieb zulässt!</a:t>
            </a:r>
            <a:br>
              <a:rPr lang="de-DE" sz="2000" smtClean="0"/>
            </a:br>
            <a:endParaRPr lang="de-DE" sz="2000" smtClean="0"/>
          </a:p>
          <a:p>
            <a:pPr marL="176213" indent="-176213" eaLnBrk="1" fontAlgn="ctr" hangingPunct="1">
              <a:lnSpc>
                <a:spcPct val="80000"/>
              </a:lnSpc>
            </a:pPr>
            <a:r>
              <a:rPr lang="de-DE" sz="2000" smtClean="0"/>
              <a:t>Der Empfang von Flug-, Amateur- und CB-Funk ist konzessionsfrei und erlaubt!</a:t>
            </a:r>
            <a:br>
              <a:rPr lang="de-DE" sz="2000" smtClean="0"/>
            </a:br>
            <a:endParaRPr lang="de-DE" sz="2000" smtClean="0"/>
          </a:p>
          <a:p>
            <a:pPr marL="176213" indent="-176213" eaLnBrk="1" fontAlgn="ctr" hangingPunct="1">
              <a:lnSpc>
                <a:spcPct val="80000"/>
              </a:lnSpc>
            </a:pPr>
            <a:r>
              <a:rPr lang="de-DE" sz="2000" smtClean="0"/>
              <a:t>Programmierte, nicht konzessionierte Sendekanäle führen bei einer Beschlagnahme zur Nachforderung der nicht bezahlten Konzessionsgebühr und zwar für jeden Kanal! Selbstverständlich wurde das betreffende Gerät erst vor wenigen Tagen auf diese Kanäle programmiert…</a:t>
            </a:r>
            <a:br>
              <a:rPr lang="de-DE" sz="2000" smtClean="0"/>
            </a:br>
            <a:endParaRPr lang="de-DE" sz="2000" smtClean="0"/>
          </a:p>
          <a:p>
            <a:pPr marL="176213" indent="-176213" eaLnBrk="1" fontAlgn="ctr" hangingPunct="1">
              <a:lnSpc>
                <a:spcPct val="80000"/>
              </a:lnSpc>
            </a:pPr>
            <a:endParaRPr lang="de-CH" sz="2000" smtClean="0"/>
          </a:p>
          <a:p>
            <a:pPr marL="176213" indent="-176213" eaLnBrk="1" fontAlgn="ctr" hangingPunct="1">
              <a:lnSpc>
                <a:spcPct val="80000"/>
              </a:lnSpc>
            </a:pPr>
            <a:endParaRPr lang="de-CH" sz="2000" smtClean="0"/>
          </a:p>
          <a:p>
            <a:pPr marL="176213" indent="-176213" eaLnBrk="1" fontAlgn="ctr" hangingPunct="1">
              <a:lnSpc>
                <a:spcPct val="80000"/>
              </a:lnSpc>
            </a:pPr>
            <a:endParaRPr lang="de-CH" sz="2000" smtClean="0"/>
          </a:p>
          <a:p>
            <a:pPr marL="176213" indent="-176213" eaLnBrk="1" fontAlgn="ctr" hangingPunct="1">
              <a:lnSpc>
                <a:spcPct val="80000"/>
              </a:lnSpc>
            </a:pPr>
            <a:endParaRPr lang="de-DE" sz="2000" smtClean="0"/>
          </a:p>
          <a:p>
            <a:pPr marL="176213" indent="-176213" eaLnBrk="1" fontAlgn="ctr" hangingPunct="1">
              <a:lnSpc>
                <a:spcPct val="80000"/>
              </a:lnSpc>
              <a:buFont typeface="Wingdings" pitchFamily="2" charset="2"/>
              <a:buNone/>
            </a:pPr>
            <a:endParaRPr lang="de-DE" sz="2000" smtClean="0"/>
          </a:p>
          <a:p>
            <a:pPr marL="176213" indent="-176213" eaLnBrk="1" fontAlgn="ctr" hangingPunct="1">
              <a:lnSpc>
                <a:spcPct val="80000"/>
              </a:lnSpc>
              <a:buFont typeface="Wingdings" pitchFamily="2" charset="2"/>
              <a:buNone/>
            </a:pPr>
            <a:endParaRPr lang="de-CH" sz="2000" b="1" i="1" smtClean="0">
              <a:solidFill>
                <a:srgbClr val="FFFF00"/>
              </a:solidFill>
            </a:endParaRPr>
          </a:p>
        </p:txBody>
      </p:sp>
      <p:sp>
        <p:nvSpPr>
          <p:cNvPr id="65540"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66800" y="304800"/>
            <a:ext cx="8077200" cy="1431925"/>
          </a:xfrm>
          <a:noFill/>
        </p:spPr>
        <p:txBody>
          <a:bodyPr/>
          <a:lstStyle/>
          <a:p>
            <a:r>
              <a:rPr lang="de-CH" sz="3600" b="0" i="1" smtClean="0"/>
              <a:t/>
            </a:r>
            <a:br>
              <a:rPr lang="de-CH" sz="3600" b="0" i="1" smtClean="0"/>
            </a:br>
            <a:r>
              <a:rPr lang="de-CH" sz="3600" b="0" i="1" smtClean="0"/>
              <a:t>Recht und Unrecht für Funkamateure</a:t>
            </a:r>
            <a:r>
              <a:rPr lang="de-CH" b="0" i="1" smtClean="0"/>
              <a:t/>
            </a:r>
            <a:br>
              <a:rPr lang="de-CH" b="0" i="1" smtClean="0"/>
            </a:br>
            <a:endParaRPr lang="de-DE" b="0" i="1" smtClean="0"/>
          </a:p>
        </p:txBody>
      </p:sp>
      <p:sp>
        <p:nvSpPr>
          <p:cNvPr id="63491" name="Rectangle 3"/>
          <p:cNvSpPr>
            <a:spLocks noGrp="1" noChangeArrowheads="1"/>
          </p:cNvSpPr>
          <p:nvPr>
            <p:ph type="body" idx="1"/>
          </p:nvPr>
        </p:nvSpPr>
        <p:spPr>
          <a:xfrm>
            <a:off x="1116013" y="1412875"/>
            <a:ext cx="7543800" cy="4114800"/>
          </a:xfrm>
          <a:noFill/>
        </p:spPr>
        <p:txBody>
          <a:bodyPr/>
          <a:lstStyle/>
          <a:p>
            <a:pPr eaLnBrk="1" fontAlgn="ctr" hangingPunct="1">
              <a:lnSpc>
                <a:spcPct val="80000"/>
              </a:lnSpc>
              <a:spcBef>
                <a:spcPct val="50000"/>
              </a:spcBef>
            </a:pPr>
            <a:r>
              <a:rPr lang="de-CH" sz="2000" smtClean="0"/>
              <a:t>Reiner Empfang:</a:t>
            </a:r>
          </a:p>
          <a:p>
            <a:pPr eaLnBrk="1" fontAlgn="ctr" hangingPunct="1">
              <a:lnSpc>
                <a:spcPct val="80000"/>
              </a:lnSpc>
              <a:spcBef>
                <a:spcPct val="50000"/>
              </a:spcBef>
            </a:pPr>
            <a:endParaRPr lang="de-CH" sz="2000" smtClean="0"/>
          </a:p>
          <a:p>
            <a:pPr eaLnBrk="1" fontAlgn="ctr" hangingPunct="1">
              <a:lnSpc>
                <a:spcPct val="80000"/>
              </a:lnSpc>
              <a:spcBef>
                <a:spcPct val="50000"/>
              </a:spcBef>
              <a:buFont typeface="Wingdings" pitchFamily="2" charset="2"/>
              <a:buNone/>
            </a:pPr>
            <a:endParaRPr lang="de-CH" sz="2000" smtClean="0"/>
          </a:p>
          <a:p>
            <a:pPr eaLnBrk="1" fontAlgn="ctr" hangingPunct="1">
              <a:lnSpc>
                <a:spcPct val="80000"/>
              </a:lnSpc>
              <a:spcBef>
                <a:spcPct val="50000"/>
              </a:spcBef>
              <a:buFont typeface="Wingdings" pitchFamily="2" charset="2"/>
              <a:buNone/>
            </a:pPr>
            <a:endParaRPr lang="de-CH" sz="2000" smtClean="0"/>
          </a:p>
          <a:p>
            <a:pPr eaLnBrk="1" fontAlgn="ctr" hangingPunct="1">
              <a:lnSpc>
                <a:spcPct val="80000"/>
              </a:lnSpc>
              <a:spcBef>
                <a:spcPct val="50000"/>
              </a:spcBef>
              <a:buFont typeface="Wingdings" pitchFamily="2" charset="2"/>
              <a:buNone/>
            </a:pPr>
            <a:endParaRPr lang="de-CH" sz="2000" smtClean="0"/>
          </a:p>
          <a:p>
            <a:pPr eaLnBrk="1" fontAlgn="ctr" hangingPunct="1">
              <a:lnSpc>
                <a:spcPct val="80000"/>
              </a:lnSpc>
              <a:spcBef>
                <a:spcPct val="50000"/>
              </a:spcBef>
              <a:buFont typeface="Wingdings" pitchFamily="2" charset="2"/>
              <a:buNone/>
            </a:pPr>
            <a:endParaRPr lang="de-CH" sz="2000" smtClean="0"/>
          </a:p>
          <a:p>
            <a:pPr eaLnBrk="1" fontAlgn="ctr" hangingPunct="1">
              <a:lnSpc>
                <a:spcPct val="80000"/>
              </a:lnSpc>
              <a:spcBef>
                <a:spcPct val="50000"/>
              </a:spcBef>
            </a:pPr>
            <a:endParaRPr lang="de-CH" sz="2000" smtClean="0"/>
          </a:p>
          <a:p>
            <a:pPr eaLnBrk="1" fontAlgn="ctr" hangingPunct="1">
              <a:lnSpc>
                <a:spcPct val="80000"/>
              </a:lnSpc>
              <a:spcBef>
                <a:spcPct val="50000"/>
              </a:spcBef>
            </a:pPr>
            <a:endParaRPr lang="de-CH" sz="2000" smtClean="0"/>
          </a:p>
          <a:p>
            <a:pPr eaLnBrk="1" fontAlgn="ctr" hangingPunct="1">
              <a:lnSpc>
                <a:spcPct val="80000"/>
              </a:lnSpc>
              <a:spcBef>
                <a:spcPct val="50000"/>
              </a:spcBef>
            </a:pPr>
            <a:endParaRPr lang="de-CH" sz="2000" smtClean="0"/>
          </a:p>
          <a:p>
            <a:pPr eaLnBrk="1" fontAlgn="ctr" hangingPunct="1">
              <a:lnSpc>
                <a:spcPct val="80000"/>
              </a:lnSpc>
              <a:spcBef>
                <a:spcPct val="50000"/>
              </a:spcBef>
            </a:pPr>
            <a:r>
              <a:rPr lang="de-CH" sz="2000" smtClean="0"/>
              <a:t>Aber Achtung auf Art. 50 FMG !</a:t>
            </a:r>
          </a:p>
          <a:p>
            <a:pPr eaLnBrk="1" fontAlgn="ctr" hangingPunct="1">
              <a:lnSpc>
                <a:spcPct val="80000"/>
              </a:lnSpc>
              <a:spcBef>
                <a:spcPct val="50000"/>
              </a:spcBef>
              <a:buFont typeface="Wingdings" pitchFamily="2" charset="2"/>
              <a:buNone/>
            </a:pPr>
            <a:endParaRPr lang="de-CH" sz="2000" smtClean="0"/>
          </a:p>
          <a:p>
            <a:pPr eaLnBrk="1" fontAlgn="ctr" hangingPunct="1">
              <a:lnSpc>
                <a:spcPct val="80000"/>
              </a:lnSpc>
              <a:spcBef>
                <a:spcPct val="50000"/>
              </a:spcBef>
              <a:buFont typeface="Wingdings" pitchFamily="2" charset="2"/>
              <a:buNone/>
            </a:pPr>
            <a:endParaRPr lang="de-CH" smtClean="0"/>
          </a:p>
          <a:p>
            <a:pPr eaLnBrk="1" fontAlgn="ctr" hangingPunct="1">
              <a:lnSpc>
                <a:spcPct val="80000"/>
              </a:lnSpc>
              <a:spcBef>
                <a:spcPct val="50000"/>
              </a:spcBef>
              <a:buFont typeface="Wingdings" pitchFamily="2" charset="2"/>
              <a:buNone/>
            </a:pPr>
            <a:endParaRPr lang="de-CH" smtClean="0"/>
          </a:p>
          <a:p>
            <a:pPr eaLnBrk="1" fontAlgn="ctr" hangingPunct="1">
              <a:lnSpc>
                <a:spcPct val="80000"/>
              </a:lnSpc>
              <a:spcBef>
                <a:spcPct val="50000"/>
              </a:spcBef>
              <a:buFont typeface="Wingdings" pitchFamily="2" charset="2"/>
              <a:buNone/>
            </a:pPr>
            <a:endParaRPr lang="de-DE" smtClean="0"/>
          </a:p>
          <a:p>
            <a:endParaRPr lang="de-DE" smtClean="0">
              <a:effectLst/>
            </a:endParaRPr>
          </a:p>
        </p:txBody>
      </p:sp>
      <p:pic>
        <p:nvPicPr>
          <p:cNvPr id="63493" name="Picture 5"/>
          <p:cNvPicPr>
            <a:picLocks noChangeAspect="1" noChangeArrowheads="1"/>
          </p:cNvPicPr>
          <p:nvPr/>
        </p:nvPicPr>
        <p:blipFill>
          <a:blip r:embed="rId2"/>
          <a:srcRect/>
          <a:stretch>
            <a:fillRect/>
          </a:stretch>
        </p:blipFill>
        <p:spPr bwMode="auto">
          <a:xfrm>
            <a:off x="1547813" y="5373688"/>
            <a:ext cx="6264275" cy="1136650"/>
          </a:xfrm>
          <a:prstGeom prst="rect">
            <a:avLst/>
          </a:prstGeom>
          <a:noFill/>
          <a:ln w="9525">
            <a:noFill/>
            <a:miter lim="800000"/>
            <a:headEnd/>
            <a:tailEnd/>
          </a:ln>
          <a:effectLst/>
        </p:spPr>
      </p:pic>
      <p:pic>
        <p:nvPicPr>
          <p:cNvPr id="63494" name="Picture 6"/>
          <p:cNvPicPr>
            <a:picLocks noChangeAspect="1" noChangeArrowheads="1"/>
          </p:cNvPicPr>
          <p:nvPr/>
        </p:nvPicPr>
        <p:blipFill>
          <a:blip r:embed="rId3"/>
          <a:srcRect/>
          <a:stretch>
            <a:fillRect/>
          </a:stretch>
        </p:blipFill>
        <p:spPr bwMode="auto">
          <a:xfrm>
            <a:off x="1476375" y="1844675"/>
            <a:ext cx="5184775" cy="27559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defRPr/>
            </a:pPr>
            <a:r>
              <a:rPr lang="de-DE" sz="2400" dirty="0">
                <a:solidFill>
                  <a:srgbClr val="EAEAEA"/>
                </a:solidFill>
              </a:rPr>
              <a:t>Störer und Gestörte – rechtliche Lage</a:t>
            </a:r>
            <a:endParaRPr lang="de-DE" dirty="0" smtClean="0"/>
          </a:p>
        </p:txBody>
      </p:sp>
      <p:sp>
        <p:nvSpPr>
          <p:cNvPr id="198659" name="Rectangle 3"/>
          <p:cNvSpPr>
            <a:spLocks noGrp="1" noChangeArrowheads="1"/>
          </p:cNvSpPr>
          <p:nvPr>
            <p:ph type="body" idx="4294967295"/>
          </p:nvPr>
        </p:nvSpPr>
        <p:spPr>
          <a:xfrm>
            <a:off x="1066800" y="1981200"/>
            <a:ext cx="7543800" cy="4876800"/>
          </a:xfrm>
        </p:spPr>
        <p:txBody>
          <a:bodyPr/>
          <a:lstStyle/>
          <a:p>
            <a:pPr eaLnBrk="1" hangingPunct="1">
              <a:buFont typeface="Wingdings" pitchFamily="2" charset="2"/>
              <a:buNone/>
              <a:defRPr/>
            </a:pPr>
            <a:r>
              <a:rPr lang="de-CH" sz="2400" b="1" i="1" dirty="0" smtClean="0"/>
              <a:t>????? Lösungen ????</a:t>
            </a:r>
            <a:r>
              <a:rPr lang="de-CH" dirty="0" smtClean="0"/>
              <a:t/>
            </a:r>
            <a:br>
              <a:rPr lang="de-CH" dirty="0" smtClean="0"/>
            </a:br>
            <a:endParaRPr lang="de-CH" dirty="0" smtClean="0"/>
          </a:p>
          <a:p>
            <a:pPr eaLnBrk="1" hangingPunct="1">
              <a:defRPr/>
            </a:pPr>
            <a:r>
              <a:rPr lang="de-CH" dirty="0" smtClean="0"/>
              <a:t>Auf Störungssuche gehen/RX-Antenne</a:t>
            </a:r>
          </a:p>
          <a:p>
            <a:pPr eaLnBrk="1" hangingPunct="1">
              <a:defRPr/>
            </a:pPr>
            <a:endParaRPr lang="de-CH" dirty="0" smtClean="0"/>
          </a:p>
          <a:p>
            <a:pPr eaLnBrk="1" hangingPunct="1">
              <a:defRPr/>
            </a:pPr>
            <a:endParaRPr lang="de-CH" dirty="0" smtClean="0"/>
          </a:p>
          <a:p>
            <a:pPr eaLnBrk="1" hangingPunct="1">
              <a:defRPr/>
            </a:pPr>
            <a:endParaRPr lang="de-CH" dirty="0" smtClean="0"/>
          </a:p>
          <a:p>
            <a:pPr eaLnBrk="1" hangingPunct="1">
              <a:defRPr/>
            </a:pPr>
            <a:r>
              <a:rPr lang="de-CH" dirty="0" smtClean="0"/>
              <a:t>Portabel-Betrieb</a:t>
            </a:r>
          </a:p>
          <a:p>
            <a:pPr eaLnBrk="1" hangingPunct="1">
              <a:defRPr/>
            </a:pPr>
            <a:r>
              <a:rPr lang="de-CH" dirty="0" smtClean="0">
                <a:solidFill>
                  <a:srgbClr val="FF0000"/>
                </a:solidFill>
              </a:rPr>
              <a:t>Remote-Betrieb</a:t>
            </a:r>
          </a:p>
        </p:txBody>
      </p:sp>
      <p:sp>
        <p:nvSpPr>
          <p:cNvPr id="19459"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19460" name="Picture 6" descr="20809491n"/>
          <p:cNvPicPr>
            <a:picLocks noChangeAspect="1" noChangeArrowheads="1"/>
          </p:cNvPicPr>
          <p:nvPr/>
        </p:nvPicPr>
        <p:blipFill>
          <a:blip r:embed="rId2"/>
          <a:srcRect/>
          <a:stretch>
            <a:fillRect/>
          </a:stretch>
        </p:blipFill>
        <p:spPr bwMode="auto">
          <a:xfrm>
            <a:off x="1547813" y="3500438"/>
            <a:ext cx="180975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p:txBody>
          <a:bodyPr/>
          <a:lstStyle/>
          <a:p>
            <a:pPr eaLnBrk="1" hangingPunct="1">
              <a:defRPr/>
            </a:pPr>
            <a:r>
              <a:rPr lang="de-DE" sz="2400" dirty="0">
                <a:solidFill>
                  <a:srgbClr val="EAEAEA"/>
                </a:solidFill>
              </a:rPr>
              <a:t>Störer und Gestörte – rechtliche Lage</a:t>
            </a:r>
            <a:endParaRPr lang="de-DE" dirty="0" smtClean="0"/>
          </a:p>
        </p:txBody>
      </p:sp>
      <p:sp>
        <p:nvSpPr>
          <p:cNvPr id="202755" name="Rectangle 3"/>
          <p:cNvSpPr>
            <a:spLocks noGrp="1" noChangeArrowheads="1"/>
          </p:cNvSpPr>
          <p:nvPr>
            <p:ph type="body" idx="4294967295"/>
          </p:nvPr>
        </p:nvSpPr>
        <p:spPr>
          <a:xfrm>
            <a:off x="1066800" y="1981200"/>
            <a:ext cx="7543800" cy="4876800"/>
          </a:xfrm>
        </p:spPr>
        <p:txBody>
          <a:bodyPr/>
          <a:lstStyle/>
          <a:p>
            <a:pPr marL="0" indent="0" eaLnBrk="1" hangingPunct="1">
              <a:buFont typeface="Wingdings" pitchFamily="2" charset="2"/>
              <a:buNone/>
              <a:defRPr/>
            </a:pPr>
            <a:r>
              <a:rPr lang="de-CH" sz="2400" b="1" i="1" smtClean="0"/>
              <a:t>Bekannte Hilfsmittel zur Störungsbeseitigung:</a:t>
            </a:r>
          </a:p>
          <a:p>
            <a:pPr marL="0" indent="0" eaLnBrk="1" hangingPunct="1">
              <a:buFont typeface="Wingdings" pitchFamily="2" charset="2"/>
              <a:buNone/>
              <a:defRPr/>
            </a:pPr>
            <a:endParaRPr lang="de-CH" sz="3600" smtClean="0">
              <a:solidFill>
                <a:srgbClr val="FF0000"/>
              </a:solidFill>
            </a:endParaRPr>
          </a:p>
        </p:txBody>
      </p:sp>
      <p:sp>
        <p:nvSpPr>
          <p:cNvPr id="20483"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0484" name="AutoShape 8"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20485" name="AutoShape 9"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pic>
        <p:nvPicPr>
          <p:cNvPr id="20486" name="Picture 14" descr="diplomatie_200875"/>
          <p:cNvPicPr>
            <a:picLocks noChangeAspect="1" noChangeArrowheads="1"/>
          </p:cNvPicPr>
          <p:nvPr/>
        </p:nvPicPr>
        <p:blipFill>
          <a:blip r:embed="rId2"/>
          <a:srcRect/>
          <a:stretch>
            <a:fillRect/>
          </a:stretch>
        </p:blipFill>
        <p:spPr bwMode="auto">
          <a:xfrm>
            <a:off x="1258888" y="2708275"/>
            <a:ext cx="4752975" cy="3324225"/>
          </a:xfrm>
          <a:prstGeom prst="rect">
            <a:avLst/>
          </a:prstGeom>
          <a:noFill/>
          <a:ln w="9525">
            <a:noFill/>
            <a:miter lim="800000"/>
            <a:headEnd/>
            <a:tailEnd/>
          </a:ln>
        </p:spPr>
      </p:pic>
      <p:sp>
        <p:nvSpPr>
          <p:cNvPr id="20487" name="AutoShape 16"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20488" name="Picture 18" descr="bakom_03">
            <a:hlinkClick r:id="rId3"/>
          </p:cNvPr>
          <p:cNvPicPr>
            <a:picLocks noChangeAspect="1" noChangeArrowheads="1"/>
          </p:cNvPicPr>
          <p:nvPr/>
        </p:nvPicPr>
        <p:blipFill>
          <a:blip r:embed="rId4"/>
          <a:srcRect/>
          <a:stretch>
            <a:fillRect/>
          </a:stretch>
        </p:blipFill>
        <p:spPr bwMode="auto">
          <a:xfrm>
            <a:off x="6227763" y="2708275"/>
            <a:ext cx="2771775" cy="138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p:txBody>
          <a:bodyPr/>
          <a:lstStyle/>
          <a:p>
            <a:pPr eaLnBrk="1" hangingPunct="1">
              <a:defRPr/>
            </a:pPr>
            <a:r>
              <a:rPr lang="de-DE" sz="2400" dirty="0">
                <a:solidFill>
                  <a:srgbClr val="EAEAEA"/>
                </a:solidFill>
              </a:rPr>
              <a:t>Störer und Gestörte – rechtliche Lage</a:t>
            </a:r>
            <a:endParaRPr lang="de-DE" dirty="0" smtClean="0"/>
          </a:p>
        </p:txBody>
      </p:sp>
      <p:sp>
        <p:nvSpPr>
          <p:cNvPr id="199683" name="Rectangle 3"/>
          <p:cNvSpPr>
            <a:spLocks noGrp="1" noChangeArrowheads="1"/>
          </p:cNvSpPr>
          <p:nvPr>
            <p:ph type="body" idx="4294967295"/>
          </p:nvPr>
        </p:nvSpPr>
        <p:spPr>
          <a:xfrm>
            <a:off x="1066800" y="1981200"/>
            <a:ext cx="7969250" cy="4876800"/>
          </a:xfrm>
        </p:spPr>
        <p:txBody>
          <a:bodyPr/>
          <a:lstStyle/>
          <a:p>
            <a:pPr marL="0" indent="0" eaLnBrk="1" hangingPunct="1">
              <a:buFont typeface="Wingdings" pitchFamily="2" charset="2"/>
              <a:buNone/>
              <a:defRPr/>
            </a:pPr>
            <a:r>
              <a:rPr lang="de-CH" sz="2400" b="1" i="1" smtClean="0"/>
              <a:t>Im Hause muss beginnen, was blühen soll im Vaterland….</a:t>
            </a:r>
          </a:p>
          <a:p>
            <a:pPr marL="0" indent="0" eaLnBrk="1" hangingPunct="1">
              <a:buFont typeface="Wingdings" pitchFamily="2" charset="2"/>
              <a:buNone/>
              <a:defRPr/>
            </a:pPr>
            <a:endParaRPr lang="de-CH" sz="2400" b="1" i="1" smtClean="0"/>
          </a:p>
          <a:p>
            <a:pPr marL="0" indent="0" eaLnBrk="1" hangingPunct="1">
              <a:buFont typeface="Wingdings" pitchFamily="2" charset="2"/>
              <a:buNone/>
              <a:defRPr/>
            </a:pPr>
            <a:r>
              <a:rPr lang="de-CH" sz="2400" b="1" i="1" smtClean="0"/>
              <a:t>Bevor das BAKOM eingeschaltet wird:</a:t>
            </a:r>
          </a:p>
          <a:p>
            <a:pPr marL="0" indent="0" eaLnBrk="1" hangingPunct="1">
              <a:buFont typeface="Wingdings" pitchFamily="2" charset="2"/>
              <a:buNone/>
              <a:defRPr/>
            </a:pPr>
            <a:endParaRPr lang="de-CH" sz="2400" b="1" i="1" smtClean="0"/>
          </a:p>
          <a:p>
            <a:pPr marL="0" indent="0" eaLnBrk="1" hangingPunct="1">
              <a:buFont typeface="Wingdings" pitchFamily="2" charset="2"/>
              <a:buNone/>
              <a:defRPr/>
            </a:pPr>
            <a:r>
              <a:rPr lang="de-CH" sz="3600" b="1" i="1" smtClean="0">
                <a:solidFill>
                  <a:srgbClr val="FF0000"/>
                </a:solidFill>
              </a:rPr>
              <a:t>Zuerst Störungen im eigenen Umfeld suchen/beseitigen!</a:t>
            </a:r>
          </a:p>
          <a:p>
            <a:pPr marL="0" indent="0" eaLnBrk="1" hangingPunct="1">
              <a:buFont typeface="Wingdings" pitchFamily="2" charset="2"/>
              <a:buNone/>
              <a:defRPr/>
            </a:pPr>
            <a:r>
              <a:rPr lang="de-CH" sz="3600" b="1" i="1" smtClean="0">
                <a:solidFill>
                  <a:srgbClr val="FF0000"/>
                </a:solidFill>
              </a:rPr>
              <a:t>(siehe AFU-Vorschriften BAKOM!)</a:t>
            </a:r>
            <a:endParaRPr lang="de-CH" sz="3600" smtClean="0">
              <a:solidFill>
                <a:srgbClr val="FF0000"/>
              </a:solidFill>
            </a:endParaRPr>
          </a:p>
        </p:txBody>
      </p:sp>
      <p:sp>
        <p:nvSpPr>
          <p:cNvPr id="21507"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idx="4294967295"/>
          </p:nvPr>
        </p:nvSpPr>
        <p:spPr/>
        <p:txBody>
          <a:bodyPr/>
          <a:lstStyle/>
          <a:p>
            <a:pPr eaLnBrk="1" hangingPunct="1">
              <a:defRPr/>
            </a:pPr>
            <a:r>
              <a:rPr lang="de-DE" sz="2400" dirty="0">
                <a:solidFill>
                  <a:srgbClr val="EAEAEA"/>
                </a:solidFill>
              </a:rPr>
              <a:t>Störer und Gestörte – rechtliche Lage</a:t>
            </a:r>
            <a:endParaRPr lang="de-DE" dirty="0" smtClean="0"/>
          </a:p>
        </p:txBody>
      </p:sp>
      <p:sp>
        <p:nvSpPr>
          <p:cNvPr id="200707" name="Rectangle 3"/>
          <p:cNvSpPr>
            <a:spLocks noGrp="1" noChangeArrowheads="1"/>
          </p:cNvSpPr>
          <p:nvPr>
            <p:ph type="body" idx="4294967295"/>
          </p:nvPr>
        </p:nvSpPr>
        <p:spPr>
          <a:xfrm>
            <a:off x="1066800" y="1981200"/>
            <a:ext cx="7543800" cy="4876800"/>
          </a:xfrm>
        </p:spPr>
        <p:txBody>
          <a:bodyPr/>
          <a:lstStyle/>
          <a:p>
            <a:pPr marL="0" indent="0" eaLnBrk="1" hangingPunct="1">
              <a:buFont typeface="Wingdings" pitchFamily="2" charset="2"/>
              <a:buNone/>
              <a:defRPr/>
            </a:pPr>
            <a:r>
              <a:rPr lang="de-CH" sz="2400" b="1" i="1" smtClean="0"/>
              <a:t>Hilfsmittel zur Störungssuche:</a:t>
            </a:r>
          </a:p>
          <a:p>
            <a:pPr marL="0" indent="0" eaLnBrk="1" hangingPunct="1">
              <a:buFont typeface="Wingdings" pitchFamily="2" charset="2"/>
              <a:buNone/>
              <a:defRPr/>
            </a:pPr>
            <a:endParaRPr lang="de-CH" sz="3600" smtClean="0">
              <a:solidFill>
                <a:srgbClr val="FF0000"/>
              </a:solidFill>
            </a:endParaRPr>
          </a:p>
        </p:txBody>
      </p:sp>
      <p:sp>
        <p:nvSpPr>
          <p:cNvPr id="22531"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22532" name="Picture 7" descr="220px-Radio">
            <a:hlinkClick r:id="rId2"/>
          </p:cNvPr>
          <p:cNvPicPr>
            <a:picLocks noChangeAspect="1" noChangeArrowheads="1"/>
          </p:cNvPicPr>
          <p:nvPr/>
        </p:nvPicPr>
        <p:blipFill>
          <a:blip r:embed="rId3"/>
          <a:srcRect/>
          <a:stretch>
            <a:fillRect/>
          </a:stretch>
        </p:blipFill>
        <p:spPr bwMode="auto">
          <a:xfrm>
            <a:off x="1116013" y="2492375"/>
            <a:ext cx="2095500" cy="1752600"/>
          </a:xfrm>
          <a:prstGeom prst="rect">
            <a:avLst/>
          </a:prstGeom>
          <a:noFill/>
          <a:ln w="9525">
            <a:noFill/>
            <a:miter lim="800000"/>
            <a:headEnd/>
            <a:tailEnd/>
          </a:ln>
        </p:spPr>
      </p:pic>
      <p:pic>
        <p:nvPicPr>
          <p:cNvPr id="22533" name="Picture 9" descr="_wsb_172x162_Steckdose+2"/>
          <p:cNvPicPr>
            <a:picLocks noChangeAspect="1" noChangeArrowheads="1"/>
          </p:cNvPicPr>
          <p:nvPr/>
        </p:nvPicPr>
        <p:blipFill>
          <a:blip r:embed="rId4"/>
          <a:srcRect/>
          <a:stretch>
            <a:fillRect/>
          </a:stretch>
        </p:blipFill>
        <p:spPr bwMode="auto">
          <a:xfrm>
            <a:off x="1403350" y="4652963"/>
            <a:ext cx="1638300" cy="1543050"/>
          </a:xfrm>
          <a:prstGeom prst="rect">
            <a:avLst/>
          </a:prstGeom>
          <a:noFill/>
          <a:ln w="9525">
            <a:noFill/>
            <a:miter lim="800000"/>
            <a:headEnd/>
            <a:tailEnd/>
          </a:ln>
        </p:spPr>
      </p:pic>
      <p:sp>
        <p:nvSpPr>
          <p:cNvPr id="22534" name="AutoShape 11"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22535" name="AutoShape 13"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pic>
        <p:nvPicPr>
          <p:cNvPr id="22536" name="Picture 15" descr="tayEti4_grzXLr_sicherung"/>
          <p:cNvPicPr>
            <a:picLocks noChangeAspect="1" noChangeArrowheads="1"/>
          </p:cNvPicPr>
          <p:nvPr/>
        </p:nvPicPr>
        <p:blipFill>
          <a:blip r:embed="rId5"/>
          <a:srcRect/>
          <a:stretch>
            <a:fillRect/>
          </a:stretch>
        </p:blipFill>
        <p:spPr bwMode="auto">
          <a:xfrm>
            <a:off x="6084888" y="2349500"/>
            <a:ext cx="3059112" cy="2027238"/>
          </a:xfrm>
          <a:prstGeom prst="rect">
            <a:avLst/>
          </a:prstGeom>
          <a:noFill/>
          <a:ln w="9525">
            <a:noFill/>
            <a:miter lim="800000"/>
            <a:headEnd/>
            <a:tailEnd/>
          </a:ln>
        </p:spPr>
      </p:pic>
      <p:pic>
        <p:nvPicPr>
          <p:cNvPr id="22537" name="Picture 17" descr="sherlock-holmes"/>
          <p:cNvPicPr>
            <a:picLocks noChangeAspect="1" noChangeArrowheads="1"/>
          </p:cNvPicPr>
          <p:nvPr/>
        </p:nvPicPr>
        <p:blipFill>
          <a:blip r:embed="rId6"/>
          <a:srcRect/>
          <a:stretch>
            <a:fillRect/>
          </a:stretch>
        </p:blipFill>
        <p:spPr bwMode="auto">
          <a:xfrm>
            <a:off x="3708400" y="3500438"/>
            <a:ext cx="2016125" cy="2016125"/>
          </a:xfrm>
          <a:prstGeom prst="rect">
            <a:avLst/>
          </a:prstGeom>
          <a:noFill/>
          <a:ln w="9525">
            <a:noFill/>
            <a:miter lim="800000"/>
            <a:headEnd/>
            <a:tailEnd/>
          </a:ln>
        </p:spPr>
      </p:pic>
      <p:pic>
        <p:nvPicPr>
          <p:cNvPr id="22538" name="Picture 19" descr="Uhr_prep1"/>
          <p:cNvPicPr>
            <a:picLocks noChangeAspect="1" noChangeArrowheads="1"/>
          </p:cNvPicPr>
          <p:nvPr/>
        </p:nvPicPr>
        <p:blipFill>
          <a:blip r:embed="rId7"/>
          <a:srcRect/>
          <a:stretch>
            <a:fillRect/>
          </a:stretch>
        </p:blipFill>
        <p:spPr bwMode="auto">
          <a:xfrm>
            <a:off x="6084888" y="4581525"/>
            <a:ext cx="1990725"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idx="4294967295"/>
          </p:nvPr>
        </p:nvSpPr>
        <p:spPr/>
        <p:txBody>
          <a:bodyPr/>
          <a:lstStyle/>
          <a:p>
            <a:pPr eaLnBrk="1" hangingPunct="1">
              <a:defRPr/>
            </a:pPr>
            <a:r>
              <a:rPr lang="de-DE" sz="2400" dirty="0">
                <a:solidFill>
                  <a:srgbClr val="EAEAEA"/>
                </a:solidFill>
              </a:rPr>
              <a:t>Störer und Gestörte – rechtliche Lage</a:t>
            </a:r>
            <a:endParaRPr lang="de-DE" dirty="0" smtClean="0"/>
          </a:p>
        </p:txBody>
      </p:sp>
      <p:sp>
        <p:nvSpPr>
          <p:cNvPr id="209923" name="Rectangle 3"/>
          <p:cNvSpPr>
            <a:spLocks noGrp="1" noChangeArrowheads="1"/>
          </p:cNvSpPr>
          <p:nvPr>
            <p:ph type="body" idx="4294967295"/>
          </p:nvPr>
        </p:nvSpPr>
        <p:spPr>
          <a:xfrm>
            <a:off x="1066800" y="1981200"/>
            <a:ext cx="7543800" cy="4876800"/>
          </a:xfrm>
        </p:spPr>
        <p:txBody>
          <a:bodyPr/>
          <a:lstStyle/>
          <a:p>
            <a:pPr marL="0" indent="0" eaLnBrk="1" hangingPunct="1">
              <a:buFont typeface="Wingdings" pitchFamily="2" charset="2"/>
              <a:buNone/>
              <a:defRPr/>
            </a:pPr>
            <a:r>
              <a:rPr lang="de-CH" sz="2400" b="1" i="1" dirty="0" smtClean="0"/>
              <a:t>Eruierte üble Störer:</a:t>
            </a:r>
          </a:p>
          <a:p>
            <a:pPr marL="0" indent="0" eaLnBrk="1" hangingPunct="1">
              <a:buFont typeface="Wingdings" pitchFamily="2" charset="2"/>
              <a:buNone/>
              <a:defRPr/>
            </a:pPr>
            <a:r>
              <a:rPr lang="de-CH" sz="2400" dirty="0" smtClean="0">
                <a:solidFill>
                  <a:srgbClr val="FF0000"/>
                </a:solidFill>
              </a:rPr>
              <a:t>Netzwerk- und USB-Kabel </a:t>
            </a:r>
          </a:p>
          <a:p>
            <a:pPr marL="0" indent="0" eaLnBrk="1" hangingPunct="1">
              <a:buFont typeface="Wingdings" pitchFamily="2" charset="2"/>
              <a:buNone/>
              <a:defRPr/>
            </a:pPr>
            <a:r>
              <a:rPr lang="de-CH" sz="2400" dirty="0" smtClean="0">
                <a:solidFill>
                  <a:srgbClr val="FF0000"/>
                </a:solidFill>
              </a:rPr>
              <a:t>(nicht geschirmt) USB-Hubs und </a:t>
            </a:r>
            <a:r>
              <a:rPr lang="de-CH" sz="2400" dirty="0" err="1" smtClean="0">
                <a:solidFill>
                  <a:srgbClr val="FF0000"/>
                </a:solidFill>
              </a:rPr>
              <a:t>Steckernetzteile</a:t>
            </a:r>
            <a:endParaRPr lang="de-CH" sz="2400" dirty="0" smtClean="0">
              <a:solidFill>
                <a:srgbClr val="FF0000"/>
              </a:solidFill>
            </a:endParaRPr>
          </a:p>
          <a:p>
            <a:pPr marL="0" indent="0" eaLnBrk="1" hangingPunct="1">
              <a:buFont typeface="Wingdings" pitchFamily="2" charset="2"/>
              <a:buNone/>
              <a:defRPr/>
            </a:pPr>
            <a:r>
              <a:rPr lang="de-CH" sz="2400" dirty="0" smtClean="0">
                <a:solidFill>
                  <a:srgbClr val="FF0000"/>
                </a:solidFill>
              </a:rPr>
              <a:t/>
            </a:r>
            <a:br>
              <a:rPr lang="de-CH" sz="2400" dirty="0" smtClean="0">
                <a:solidFill>
                  <a:srgbClr val="FF0000"/>
                </a:solidFill>
              </a:rPr>
            </a:br>
            <a:r>
              <a:rPr lang="de-CH" sz="2400" dirty="0" smtClean="0">
                <a:solidFill>
                  <a:srgbClr val="FF0000"/>
                </a:solidFill>
              </a:rPr>
              <a:t>Wasserenthärtungsanlage </a:t>
            </a:r>
            <a:r>
              <a:rPr lang="de-CH" sz="2400" dirty="0" err="1" smtClean="0">
                <a:solidFill>
                  <a:srgbClr val="FF0000"/>
                </a:solidFill>
              </a:rPr>
              <a:t>Argonit</a:t>
            </a:r>
            <a:endParaRPr lang="de-CH" sz="2400" dirty="0" smtClean="0">
              <a:solidFill>
                <a:srgbClr val="FF0000"/>
              </a:solidFill>
            </a:endParaRPr>
          </a:p>
          <a:p>
            <a:pPr marL="0" indent="0" eaLnBrk="1" hangingPunct="1">
              <a:buFont typeface="Wingdings" pitchFamily="2" charset="2"/>
              <a:buNone/>
              <a:defRPr/>
            </a:pPr>
            <a:r>
              <a:rPr lang="de-CH" sz="2400" dirty="0" smtClean="0">
                <a:solidFill>
                  <a:srgbClr val="FF0000"/>
                </a:solidFill>
              </a:rPr>
              <a:t>(auf HF-Basis, deckt </a:t>
            </a:r>
          </a:p>
          <a:p>
            <a:pPr marL="0" indent="0" eaLnBrk="1" hangingPunct="1">
              <a:buFont typeface="Wingdings" pitchFamily="2" charset="2"/>
              <a:buNone/>
              <a:defRPr/>
            </a:pPr>
            <a:r>
              <a:rPr lang="de-CH" sz="2400" dirty="0" smtClean="0">
                <a:solidFill>
                  <a:srgbClr val="FF0000"/>
                </a:solidFill>
              </a:rPr>
              <a:t>Low-Bands völlig zu!)</a:t>
            </a:r>
          </a:p>
          <a:p>
            <a:pPr marL="0" indent="0" eaLnBrk="1" hangingPunct="1">
              <a:buFont typeface="Wingdings" pitchFamily="2" charset="2"/>
              <a:buNone/>
              <a:defRPr/>
            </a:pPr>
            <a:r>
              <a:rPr lang="de-CH" sz="2400" dirty="0" smtClean="0">
                <a:solidFill>
                  <a:srgbClr val="FF0000"/>
                </a:solidFill>
              </a:rPr>
              <a:t/>
            </a:r>
            <a:br>
              <a:rPr lang="de-CH" sz="2400" dirty="0" smtClean="0">
                <a:solidFill>
                  <a:srgbClr val="FF0000"/>
                </a:solidFill>
              </a:rPr>
            </a:br>
            <a:r>
              <a:rPr lang="de-CH" sz="2400" dirty="0" smtClean="0">
                <a:solidFill>
                  <a:srgbClr val="FF0000"/>
                </a:solidFill>
              </a:rPr>
              <a:t>VDSL-Müll-Modems Swisscom</a:t>
            </a:r>
          </a:p>
          <a:p>
            <a:pPr marL="0" indent="0" eaLnBrk="1" hangingPunct="1">
              <a:buFont typeface="Wingdings" pitchFamily="2" charset="2"/>
              <a:buNone/>
              <a:defRPr/>
            </a:pPr>
            <a:r>
              <a:rPr lang="de-CH" sz="2400" dirty="0" smtClean="0">
                <a:solidFill>
                  <a:srgbClr val="FF0000"/>
                </a:solidFill>
              </a:rPr>
              <a:t>(ca. 800 Träger von 8-17MHz!)</a:t>
            </a:r>
          </a:p>
          <a:p>
            <a:pPr marL="0" indent="0" eaLnBrk="1" hangingPunct="1">
              <a:buFont typeface="Wingdings" pitchFamily="2" charset="2"/>
              <a:buNone/>
              <a:defRPr/>
            </a:pPr>
            <a:r>
              <a:rPr lang="de-CH" sz="2400" dirty="0" smtClean="0">
                <a:solidFill>
                  <a:srgbClr val="FF0000"/>
                </a:solidFill>
              </a:rPr>
              <a:t>Bei Störungen </a:t>
            </a:r>
            <a:r>
              <a:rPr lang="de-CH" sz="2400" dirty="0" err="1" smtClean="0">
                <a:solidFill>
                  <a:srgbClr val="FF0000"/>
                </a:solidFill>
              </a:rPr>
              <a:t>Notching</a:t>
            </a:r>
            <a:r>
              <a:rPr lang="de-CH" sz="2400" dirty="0" smtClean="0">
                <a:solidFill>
                  <a:srgbClr val="FF0000"/>
                </a:solidFill>
              </a:rPr>
              <a:t> möglich!</a:t>
            </a:r>
          </a:p>
        </p:txBody>
      </p:sp>
      <p:sp>
        <p:nvSpPr>
          <p:cNvPr id="23555"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3556" name="AutoShape 8"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23557" name="AutoShape 9"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pic>
        <p:nvPicPr>
          <p:cNvPr id="23558" name="Picture 14" descr="Argonit"/>
          <p:cNvPicPr>
            <a:picLocks noChangeAspect="1" noChangeArrowheads="1"/>
          </p:cNvPicPr>
          <p:nvPr/>
        </p:nvPicPr>
        <p:blipFill>
          <a:blip r:embed="rId2"/>
          <a:srcRect/>
          <a:stretch>
            <a:fillRect/>
          </a:stretch>
        </p:blipFill>
        <p:spPr bwMode="auto">
          <a:xfrm>
            <a:off x="6156325" y="3429000"/>
            <a:ext cx="2274888" cy="1343025"/>
          </a:xfrm>
          <a:prstGeom prst="rect">
            <a:avLst/>
          </a:prstGeom>
          <a:noFill/>
          <a:ln w="9525">
            <a:noFill/>
            <a:miter lim="800000"/>
            <a:headEnd/>
            <a:tailEnd/>
          </a:ln>
        </p:spPr>
      </p:pic>
      <p:pic>
        <p:nvPicPr>
          <p:cNvPr id="23559" name="Picture 16" descr="swisscom-vdsl-modem-router-centro-grande-mit-garantie"/>
          <p:cNvPicPr>
            <a:picLocks noChangeAspect="1" noChangeArrowheads="1"/>
          </p:cNvPicPr>
          <p:nvPr/>
        </p:nvPicPr>
        <p:blipFill>
          <a:blip r:embed="rId3"/>
          <a:srcRect/>
          <a:stretch>
            <a:fillRect/>
          </a:stretch>
        </p:blipFill>
        <p:spPr bwMode="auto">
          <a:xfrm>
            <a:off x="6156325" y="5013325"/>
            <a:ext cx="2232025" cy="1674813"/>
          </a:xfrm>
          <a:prstGeom prst="rect">
            <a:avLst/>
          </a:prstGeom>
          <a:noFill/>
          <a:ln w="9525">
            <a:noFill/>
            <a:miter lim="800000"/>
            <a:headEnd/>
            <a:tailEnd/>
          </a:ln>
        </p:spPr>
      </p:pic>
      <p:pic>
        <p:nvPicPr>
          <p:cNvPr id="23560" name="Picture 18" descr="Netzwerkkabel RJ45-RJ45"/>
          <p:cNvPicPr>
            <a:picLocks noChangeAspect="1" noChangeArrowheads="1"/>
          </p:cNvPicPr>
          <p:nvPr/>
        </p:nvPicPr>
        <p:blipFill>
          <a:blip r:embed="rId4"/>
          <a:srcRect/>
          <a:stretch>
            <a:fillRect/>
          </a:stretch>
        </p:blipFill>
        <p:spPr bwMode="auto">
          <a:xfrm>
            <a:off x="6156325" y="1844675"/>
            <a:ext cx="1295400"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limmern">
  <a:themeElements>
    <a:clrScheme name="Flimmern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Flimmern">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immern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Flimmern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Flimmern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Flimmern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Flimmern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Flimmern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Flimmern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Flimmern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Flimmern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0</TotalTime>
  <Words>1360</Words>
  <Application>Microsoft Office PowerPoint</Application>
  <PresentationFormat>Bildschirmpräsentation (4:3)</PresentationFormat>
  <Paragraphs>355</Paragraphs>
  <Slides>46</Slides>
  <Notes>0</Notes>
  <HiddenSlides>0</HiddenSlides>
  <MMClips>3</MMClips>
  <ScaleCrop>false</ScaleCrop>
  <HeadingPairs>
    <vt:vector size="4" baseType="variant">
      <vt:variant>
        <vt:lpstr>Design</vt:lpstr>
      </vt:variant>
      <vt:variant>
        <vt:i4>1</vt:i4>
      </vt:variant>
      <vt:variant>
        <vt:lpstr>Folientitel</vt:lpstr>
      </vt:variant>
      <vt:variant>
        <vt:i4>46</vt:i4>
      </vt:variant>
    </vt:vector>
  </HeadingPairs>
  <TitlesOfParts>
    <vt:vector size="47" baseType="lpstr">
      <vt:lpstr>Flimmern</vt:lpstr>
      <vt:lpstr> </vt:lpstr>
      <vt:lpstr>Störer und Gestörte – rechtliche Lage</vt:lpstr>
      <vt:lpstr>Störer und Gestörte – rechtliche Lage</vt:lpstr>
      <vt:lpstr>Störer und Gestörte – rechtliche Lage</vt:lpstr>
      <vt:lpstr>Störer und Gestörte – rechtliche Lage</vt:lpstr>
      <vt:lpstr>Störer und Gestörte – rechtliche Lage</vt:lpstr>
      <vt:lpstr>Störer und Gestörte – rechtliche Lage</vt:lpstr>
      <vt:lpstr>Störer und Gestörte – rechtliche Lage</vt:lpstr>
      <vt:lpstr>Störer und Gestörte – rechtliche Lage</vt:lpstr>
      <vt:lpstr>Störer und Gestörte – rechtliche Lage</vt:lpstr>
      <vt:lpstr>Störer und Gestörte – rechtliche Lage</vt:lpstr>
      <vt:lpstr>Störer und Gestörte – rechtliche Lage </vt:lpstr>
      <vt:lpstr>  </vt:lpstr>
      <vt:lpstr>Störer und Gestörte – rechtliche Lage</vt:lpstr>
      <vt:lpstr>Störer und Gestörte – rechtliche Lage </vt:lpstr>
      <vt:lpstr>Störer und Gestörte – rechtliche Lage </vt:lpstr>
      <vt:lpstr>Störer und Gestörte – rechtliche Lage </vt:lpstr>
      <vt:lpstr>Störer und Gestörte – rechtliche Lage </vt:lpstr>
      <vt:lpstr>Störer und Gestörte – rechtliche Lage </vt:lpstr>
      <vt:lpstr>Störer und Gestörte – rechtliche Lage </vt:lpstr>
      <vt:lpstr>Störer und Gestörte – rechtliche Lage </vt:lpstr>
      <vt:lpstr>Störer und Gestörte – rechtliche Lage </vt:lpstr>
      <vt:lpstr> Recht und Unrecht für Funkamateure </vt:lpstr>
      <vt:lpstr> Recht und Unrecht für Funkamateure </vt:lpstr>
      <vt:lpstr> Recht und Unrecht für Funkamateure </vt:lpstr>
      <vt:lpstr> Recht und Unrecht für Funkamateure </vt:lpstr>
      <vt:lpstr> Recht und Unrecht für Funkamateure </vt:lpstr>
      <vt:lpstr> Recht und Unrecht für Funkamateure </vt:lpstr>
      <vt:lpstr> Recht und Unrecht für Funkamateure </vt:lpstr>
      <vt:lpstr>    Recht und Unrecht für Funkamateure  Wichtige Ausnahmen zugunsten des Amateurfunks </vt:lpstr>
      <vt:lpstr>    Recht und Unrecht für Funkamateure  Wichtige Ausnahmen zugunsten des Amateurfunks </vt:lpstr>
      <vt:lpstr>    Recht und Unrecht für Funkamateure  Wichtige Ausnahmen zugunsten des Amateurfunks </vt:lpstr>
      <vt:lpstr> Recht und Unrecht für Funkamateure </vt:lpstr>
      <vt:lpstr> Recht und Unrecht für Funkamateure </vt:lpstr>
      <vt:lpstr>    Recht und Unrecht für Funkamateure  Wichtige Ausnahmen zugunsten des Amateurfunks </vt:lpstr>
      <vt:lpstr>    Recht und Unrecht für Funkamateure  Wichtige Ausnahmen zugunsten des Amateurfunks </vt:lpstr>
      <vt:lpstr> Recht und Unrecht für Funkamateure </vt:lpstr>
      <vt:lpstr>Recht und Unrecht für Funkamateure </vt:lpstr>
      <vt:lpstr>Recht und Unrecht für Funkamateure </vt:lpstr>
      <vt:lpstr>Recht und Unrecht für Funkamateure </vt:lpstr>
      <vt:lpstr>Recht und Unrecht für Funkamateure </vt:lpstr>
      <vt:lpstr>Recht und Unrecht für Funkamateure Funken am Steuer – ungeheuer?</vt:lpstr>
      <vt:lpstr>Recht und Unrecht für Funkamateure </vt:lpstr>
      <vt:lpstr>Recht und Unrecht für Funkamateure </vt:lpstr>
      <vt:lpstr>Recht und Unrecht für Funkamateure </vt:lpstr>
      <vt:lpstr> Recht und Unrecht für Funkamateure </vt:lpstr>
    </vt:vector>
  </TitlesOfParts>
  <Company>Ligrufa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Markus Schleutermann</dc:creator>
  <cp:lastModifiedBy>HB9AZT</cp:lastModifiedBy>
  <cp:revision>236</cp:revision>
  <dcterms:created xsi:type="dcterms:W3CDTF">2006-02-22T11:52:17Z</dcterms:created>
  <dcterms:modified xsi:type="dcterms:W3CDTF">2012-11-28T20:09:25Z</dcterms:modified>
</cp:coreProperties>
</file>