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706" r:id="rId1"/>
  </p:sldMasterIdLst>
  <p:notesMasterIdLst>
    <p:notesMasterId r:id="rId9"/>
  </p:notesMasterIdLst>
  <p:handoutMasterIdLst>
    <p:handoutMasterId r:id="rId10"/>
  </p:handoutMasterIdLst>
  <p:sldIdLst>
    <p:sldId id="397" r:id="rId2"/>
    <p:sldId id="398" r:id="rId3"/>
    <p:sldId id="399" r:id="rId4"/>
    <p:sldId id="400" r:id="rId5"/>
    <p:sldId id="401" r:id="rId6"/>
    <p:sldId id="402" r:id="rId7"/>
    <p:sldId id="403" r:id="rId8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E0769"/>
    <a:srgbClr val="FFCC00"/>
    <a:srgbClr val="FF99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9" autoAdjust="0"/>
    <p:restoredTop sz="86477" autoAdjust="0"/>
  </p:normalViewPr>
  <p:slideViewPr>
    <p:cSldViewPr>
      <p:cViewPr varScale="1">
        <p:scale>
          <a:sx n="101" d="100"/>
          <a:sy n="101" d="100"/>
        </p:scale>
        <p:origin x="3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796" y="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DBDBD73-166F-40C7-B693-5462275C99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B2D49A2-34F4-4B3C-BCCA-7698D9A98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9A2343A4-4E89-4223-BB4C-276A99443A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72D6016F-99C6-48B6-8633-B2137D467F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</a:defRPr>
            </a:lvl1pPr>
          </a:lstStyle>
          <a:p>
            <a:pPr>
              <a:defRPr/>
            </a:pPr>
            <a:fld id="{4A76DE8E-F67D-4BC3-A0B9-DD461D54DC9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90D4BC9-393F-4126-9A13-A59F89D73D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01C505-3C3C-4844-A9B3-5A824F17A587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73E5CDA-EBE2-4043-BAE0-54F7B5613E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Hier klicken, um Master-Textformat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6F0A5CE-BEA2-4D15-87CC-C80020F3BA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6177CD9-D566-4779-B5E1-E12118A61E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6EE212E-A1C2-49B4-A696-B4AC10A57E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</a:defRPr>
            </a:lvl1pPr>
          </a:lstStyle>
          <a:p>
            <a:pPr>
              <a:defRPr/>
            </a:pPr>
            <a:fld id="{6E626466-9ECD-48A1-BD37-78EE16F0A8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5739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C3528A-7341-5A3D-4F4B-FE54EB70D2B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AACA85-63CB-2840-11FF-7E91CF882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61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341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6654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6466-9ECD-48A1-BD37-78EE16F0A83C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314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V-U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C4FBE-DA4A-4E8F-AF23-2D8354CE351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50" y="1122363"/>
            <a:ext cx="7975798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Delegiertenversammlung 2024 </a:t>
            </a:r>
            <a:br>
              <a:rPr lang="de-DE" dirty="0"/>
            </a:b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DF7E410-7C94-4B49-B691-B76BEB6DC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de-DE" dirty="0"/>
          </a:p>
          <a:p>
            <a:r>
              <a:rPr lang="de-DE" dirty="0"/>
              <a:t>Bernard Wehrli, HB9ALH</a:t>
            </a:r>
            <a:br>
              <a:rPr lang="de-DE" dirty="0"/>
            </a:br>
            <a:r>
              <a:rPr lang="de-DE" dirty="0"/>
              <a:t>Präsident USKA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D1CA9-1153-41EE-81A1-5839209E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just">
              <a:defRPr/>
            </a:pPr>
            <a:r>
              <a:rPr lang="en-US" u="sng"/>
              <a:t>24.02.2024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012AC2-E19E-4043-B7BE-1F5BECC8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65812D-BC62-42BE-8D51-40370E04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CC133-4648-4CBC-81FF-6FB8DA002B4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9352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3EC0F-7E06-4011-ACB5-44B6F13E6F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552" y="42093"/>
            <a:ext cx="7886700" cy="831627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dirty="0"/>
              <a:t>Vorstand USKA: Aufgaben</a:t>
            </a:r>
            <a:endParaRPr lang="de-CH" dirty="0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E757817-0DC6-432D-90E8-10AB23155A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17FE58D-FA70-432A-9DA9-BC6BC81D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FF11BD6-D735-41D1-9AAC-1CC3D640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C013-4E8F-4C58-9E42-049922E2B0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9A0E253-9BD4-4230-816F-4D8236F44857}"/>
              </a:ext>
            </a:extLst>
          </p:cNvPr>
          <p:cNvSpPr txBox="1"/>
          <p:nvPr userDrawn="1"/>
        </p:nvSpPr>
        <p:spPr>
          <a:xfrm>
            <a:off x="467544" y="977942"/>
            <a:ext cx="887673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b="1" dirty="0"/>
              <a:t>Andreas, HB9JOE: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Radio Sports: Contests, Peilen, HTC, DX-en etc.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Urs, HB9BKT: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EMC, IARU, Kasse, USKA IT-</a:t>
            </a:r>
            <a:r>
              <a:rPr lang="de-CH" dirty="0" err="1"/>
              <a:t>Prganisation</a:t>
            </a:r>
            <a:endParaRPr lang="de-CH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Dani, HB9IQY: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Verkehrshaus, Sektionen, Events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Jean-Michel, HB9DBB: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Relations Suisse </a:t>
            </a:r>
            <a:r>
              <a:rPr lang="fr-CH" noProof="0" dirty="0"/>
              <a:t>francophone</a:t>
            </a:r>
            <a:r>
              <a:rPr lang="de-CH" dirty="0"/>
              <a:t>, PR,</a:t>
            </a:r>
            <a:r>
              <a:rPr lang="fr-CH" noProof="0" dirty="0"/>
              <a:t> Sections</a:t>
            </a:r>
            <a:r>
              <a:rPr lang="de-CH" dirty="0"/>
              <a:t>; </a:t>
            </a:r>
            <a:r>
              <a:rPr lang="fr-CH" noProof="0" dirty="0" err="1"/>
              <a:t>Authorités</a:t>
            </a:r>
            <a:endParaRPr lang="fr-CH" noProof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CH" noProof="0" dirty="0" err="1"/>
              <a:t>EmCom</a:t>
            </a:r>
            <a:r>
              <a:rPr lang="fr-CH" noProof="0" dirty="0"/>
              <a:t> / Réseau Radio de Secours; </a:t>
            </a:r>
            <a:br>
              <a:rPr lang="fr-CH" noProof="0" dirty="0"/>
            </a:br>
            <a:r>
              <a:rPr lang="de-CH" sz="1400" dirty="0"/>
              <a:t>Unterstützung für Deutsch-Schweiz: Thomas HB9JAT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Andreas, HB9BKT: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New Technologies (AREDN, Lora </a:t>
            </a:r>
            <a:r>
              <a:rPr lang="de-CH" dirty="0" err="1"/>
              <a:t>etc</a:t>
            </a:r>
            <a:r>
              <a:rPr lang="de-CH" dirty="0"/>
              <a:t>), USKA IT-Projekte, FabLab, MAKER..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Dänu, HB9UVW: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Ausbildung, Messen (</a:t>
            </a:r>
            <a:r>
              <a:rPr lang="de-CH" dirty="0" err="1"/>
              <a:t>HamR</a:t>
            </a:r>
            <a:r>
              <a:rPr lang="de-CH" dirty="0"/>
              <a:t>-F), Marketing, PR, Webauftritt </a:t>
            </a:r>
            <a:r>
              <a:rPr lang="de-CH" dirty="0" err="1"/>
              <a:t>etc</a:t>
            </a:r>
            <a:endParaRPr lang="de-CH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Markus, HB9GXM: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Kontakt zu Schulen, Tech-</a:t>
            </a:r>
            <a:r>
              <a:rPr lang="de-CH" dirty="0" err="1"/>
              <a:t>days</a:t>
            </a:r>
            <a:r>
              <a:rPr lang="de-CH" dirty="0"/>
              <a:t>, TUN xx, «Historisches», ENTER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b="1" dirty="0"/>
              <a:t>Bernard, HB9ALH</a:t>
            </a:r>
            <a:r>
              <a:rPr lang="de-CH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/>
              <a:t>BAKOM/Behörden, Antennen-Gesetzgebung, Kontakte Politik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CH" dirty="0"/>
          </a:p>
          <a:p>
            <a:pPr marL="457200" lvl="1" indent="0">
              <a:buFont typeface="Arial" panose="020B0604020202020204" pitchFamily="34" charset="0"/>
              <a:buNone/>
            </a:pP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126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SKA-Logo gold frei">
            <a:extLst>
              <a:ext uri="{FF2B5EF4-FFF2-40B4-BE49-F238E27FC236}">
                <a16:creationId xmlns:a16="http://schemas.microsoft.com/office/drawing/2014/main" id="{02898385-92BB-4C69-9A82-B662764BB1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225425"/>
            <a:ext cx="9366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63280BD-195D-4048-BCB6-0AE1B2C46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328B64-DA16-4318-B45D-45FADB5AE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3E4B463-E668-40FC-8D30-8CF0A811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205E6E2-F149-4583-B399-A9A8ED1F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0888DF9-FB1C-494E-8586-E8517324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1C2-CC92-480F-AF48-7259040DDC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929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059F8-10D0-490A-9942-F0CB6C57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D5581A-2B6D-4975-B629-F1B4F924F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D46F56-7BD2-4AB9-931F-0D65ADB6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4B242-748C-43D3-ABCB-F3F39ABF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49DC3D-A154-403B-B670-F329D3E1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45CA-F5F2-4D2C-8829-73043D9F98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50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64FFCA-2C09-48D6-A944-95E6FC7A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988764-3EDE-48BB-9B50-E0267B059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255834B-164E-4B65-BD1E-4CDF82426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FE6A344-427B-48B6-BE4F-48828EC3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63C4BE-1F61-49C1-89F0-A0781B59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BA07CDF-8DE1-4B26-841F-6526E887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EFE4-F598-4154-ABE9-117DB8C072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087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35E8D-5352-43B2-B806-2970A2B5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BB2365-2A9B-4BE7-A02F-000B75E96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91EB9A-5BBA-445F-9549-15694D7E4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0237E90-3347-46FF-986F-CD3AE595E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BF191F0-A192-4345-A760-2537D3D0C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97383E9-A5A7-4FC3-BC52-67AD4FCD3E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71ACA29E-D749-4F7A-ABB0-08F7EA11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0564976-983F-43EC-9F9F-D4DCB60A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08F6-9992-44B7-A0C2-4EA62443CF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260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3EC0F-7E06-4011-ACB5-44B6F13E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E757817-0DC6-432D-90E8-10AB23155A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24.02.2024</a:t>
            </a:r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17FE58D-FA70-432A-9DA9-BC6BC81D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FF11BD6-D735-41D1-9AAC-1CC3D640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C013-4E8F-4C58-9E42-049922E2B0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66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263BB7E-0D54-4CA6-B057-ED00AE1A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24.02.2024</a:t>
            </a:r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494A786-0065-498A-B858-5252777D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2CE5C51-EAA7-41A8-A709-11B5F6AC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altLang="de-DE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FB1F32B9-0032-44F5-A958-C1788551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474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C46BF3CC-22CE-4213-8DD1-49D6FA18F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Mastertitelformat bearbeiten</a:t>
            </a:r>
            <a:endParaRPr lang="de-CH" altLang="de-DE" dirty="0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C56309FB-F2A0-406F-B9F5-CE0D73EE5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Mastertextformat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  <a:endParaRPr lang="de-CH" alt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795EDE-48B4-44D3-B787-69A79E2C9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Delegiertenversammlung 2024 Olten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60ED24-F969-4DC6-B43B-D32AF3038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pic>
        <p:nvPicPr>
          <p:cNvPr id="7" name="Picture 4" descr="USKA-Logo gold frei">
            <a:extLst>
              <a:ext uri="{FF2B5EF4-FFF2-40B4-BE49-F238E27FC236}">
                <a16:creationId xmlns:a16="http://schemas.microsoft.com/office/drawing/2014/main" id="{6DA01062-E4DE-49C6-8AC4-F4FA23F392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225425"/>
            <a:ext cx="9366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3CB60D-96B8-4B2C-A718-AB1B738A6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24.02.2024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9" r:id="rId1"/>
    <p:sldLayoutId id="2147485736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</p:sldLayoutIdLst>
  <p:hf hdr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>
            <a:extLst>
              <a:ext uri="{FF2B5EF4-FFF2-40B4-BE49-F238E27FC236}">
                <a16:creationId xmlns:a16="http://schemas.microsoft.com/office/drawing/2014/main" id="{34693382-1599-4DDC-B222-A245F17EF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975798" cy="936104"/>
          </a:xfrm>
        </p:spPr>
        <p:txBody>
          <a:bodyPr/>
          <a:lstStyle/>
          <a:p>
            <a:pPr algn="ctr" eaLnBrk="1" hangingPunct="1"/>
            <a:r>
              <a:rPr lang="de-CH" altLang="de-DE" sz="3200" dirty="0"/>
              <a:t>USKA Delegiertenversammlung </a:t>
            </a:r>
            <a:br>
              <a:rPr lang="de-CH" altLang="de-DE" sz="3200" dirty="0"/>
            </a:br>
            <a:r>
              <a:rPr lang="de-CH" altLang="de-DE" sz="3200" dirty="0"/>
              <a:t>Vorhaben für 2024</a:t>
            </a:r>
            <a:br>
              <a:rPr lang="de-CH" altLang="de-DE" dirty="0"/>
            </a:br>
            <a:endParaRPr lang="de-CH" altLang="de-DE" dirty="0"/>
          </a:p>
        </p:txBody>
      </p:sp>
      <p:sp>
        <p:nvSpPr>
          <p:cNvPr id="19459" name="Inhaltsplatzhalter 2">
            <a:extLst>
              <a:ext uri="{FF2B5EF4-FFF2-40B4-BE49-F238E27FC236}">
                <a16:creationId xmlns:a16="http://schemas.microsoft.com/office/drawing/2014/main" id="{9F4C2EF4-E084-48F0-ABA7-3A3015468B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313" y="1363787"/>
            <a:ext cx="8352928" cy="5184575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de-CH" altLang="de-DE" sz="2800" b="1" dirty="0"/>
              <a:t>Aufgabenverteilung Vorstand</a:t>
            </a:r>
          </a:p>
          <a:p>
            <a:r>
              <a:rPr lang="de-CH" altLang="de-DE" b="1" dirty="0"/>
              <a:t>Andreas, HB9JOE: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Radio Sports: Contests, Peilen, HTC, SOTA, etc.  (IARU)</a:t>
            </a:r>
          </a:p>
          <a:p>
            <a:r>
              <a:rPr lang="de-CH" altLang="de-DE" b="1" dirty="0"/>
              <a:t>Daniel, HB9IQY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Community: Verkehrshaus, Sektionen (Deutschschweiz), Anlässe </a:t>
            </a:r>
          </a:p>
          <a:p>
            <a:r>
              <a:rPr lang="de-CH" altLang="de-DE" b="1" dirty="0"/>
              <a:t>Urs: HB9BKT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Finanzen / Kasse; EMC, IARU, ENAMS, Normen</a:t>
            </a:r>
          </a:p>
          <a:p>
            <a:r>
              <a:rPr lang="de-CH" altLang="de-DE" b="1" dirty="0"/>
              <a:t>Jean-Michel, HB9DBB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altLang="de-DE" dirty="0"/>
              <a:t> </a:t>
            </a:r>
            <a:r>
              <a:rPr lang="fr-CH" altLang="de-DE" dirty="0" err="1"/>
              <a:t>Embassadeur</a:t>
            </a:r>
            <a:r>
              <a:rPr lang="fr-CH" altLang="de-DE" dirty="0"/>
              <a:t> Suisse romande; PR Romandie, </a:t>
            </a:r>
            <a:r>
              <a:rPr lang="de-CH" altLang="de-DE" dirty="0" err="1"/>
              <a:t>EmCom</a:t>
            </a:r>
            <a:r>
              <a:rPr lang="de-CH" altLang="de-DE" dirty="0"/>
              <a:t> Suisse;</a:t>
            </a:r>
            <a:br>
              <a:rPr lang="de-CH" altLang="de-DE" dirty="0"/>
            </a:br>
            <a:r>
              <a:rPr lang="de-CH" altLang="de-DE" dirty="0"/>
              <a:t> Unterstützung </a:t>
            </a:r>
            <a:r>
              <a:rPr lang="de-CH" altLang="de-DE" dirty="0" err="1"/>
              <a:t>EmCom</a:t>
            </a:r>
            <a:r>
              <a:rPr lang="de-CH" altLang="de-DE" dirty="0"/>
              <a:t> Deutschschweiz durch Thomas HB9JAT</a:t>
            </a:r>
          </a:p>
          <a:p>
            <a:r>
              <a:rPr lang="de-CH" altLang="de-DE" b="1" dirty="0"/>
              <a:t>Andreas, HB9BLA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New Technologies: AREDN, </a:t>
            </a:r>
            <a:r>
              <a:rPr lang="de-CH" altLang="de-DE" dirty="0" err="1"/>
              <a:t>LoRa</a:t>
            </a:r>
            <a:r>
              <a:rPr lang="de-CH" altLang="de-DE" dirty="0"/>
              <a:t>, etc.: Kontakte zu FabLab, MAKER etc. </a:t>
            </a:r>
            <a:br>
              <a:rPr lang="de-CH" altLang="de-DE" dirty="0"/>
            </a:br>
            <a:r>
              <a:rPr lang="de-CH" altLang="de-DE" dirty="0"/>
              <a:t> </a:t>
            </a:r>
            <a:r>
              <a:rPr lang="de-CH" altLang="de-DE" dirty="0" err="1"/>
              <a:t>Hamgroups</a:t>
            </a:r>
            <a:r>
              <a:rPr lang="de-CH" altLang="de-DE" dirty="0"/>
              <a:t>, Webinars; </a:t>
            </a:r>
            <a:r>
              <a:rPr lang="de-CH" altLang="de-DE" dirty="0" err="1"/>
              <a:t>Youtube</a:t>
            </a:r>
            <a:r>
              <a:rPr lang="de-CH" altLang="de-DE" dirty="0"/>
              <a:t> AFU-Kanal, Sensors, Micro-Controllers</a:t>
            </a:r>
            <a:br>
              <a:rPr lang="de-CH" altLang="de-DE" dirty="0"/>
            </a:br>
            <a:r>
              <a:rPr lang="de-CH" altLang="de-DE" dirty="0"/>
              <a:t> Betreuung IT-Plattformen: Fairgate, BBB, </a:t>
            </a:r>
            <a:r>
              <a:rPr lang="de-CH" altLang="de-DE" dirty="0" err="1"/>
              <a:t>Moodle</a:t>
            </a:r>
            <a:r>
              <a:rPr lang="de-CH" altLang="de-DE" dirty="0"/>
              <a:t> etc. </a:t>
            </a:r>
          </a:p>
          <a:p>
            <a:pPr marL="0" indent="0">
              <a:buNone/>
            </a:pPr>
            <a:endParaRPr lang="de-CH" alt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17CDA0F-1342-46A5-83E8-87374CBF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900" dirty="0"/>
              <a:t>24.02.2 24</a:t>
            </a:r>
            <a:endParaRPr lang="de-DE" sz="9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D4F3C9-A01F-456C-A15B-F6B7F8B8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Delegiertenversammlung 2024 Olten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AA638C-267E-4AB9-B8DA-1BE764B8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21C2-CC92-480F-AF48-7259040DDC4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5F0F2-D906-44C1-A67E-A4A8E681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03635"/>
          </a:xfrm>
        </p:spPr>
        <p:txBody>
          <a:bodyPr/>
          <a:lstStyle/>
          <a:p>
            <a:r>
              <a:rPr lang="de-CH" sz="2800" dirty="0"/>
              <a:t>Aufgabenverteilung Vorstand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21D69E-7FC7-4099-BA2E-6E16562CE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6731"/>
            <a:ext cx="8047806" cy="4483695"/>
          </a:xfrm>
        </p:spPr>
        <p:txBody>
          <a:bodyPr/>
          <a:lstStyle/>
          <a:p>
            <a:r>
              <a:rPr lang="de-CH" altLang="de-DE" b="1" dirty="0"/>
              <a:t>Dänu, HB9UVW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Ausbildung / Nachwuchs: PR, Marketing, Events (Hamfest, HRF etc.)</a:t>
            </a:r>
            <a:br>
              <a:rPr lang="de-CH" altLang="de-DE" dirty="0"/>
            </a:br>
            <a:r>
              <a:rPr lang="de-CH" altLang="de-DE" dirty="0"/>
              <a:t> Gewinnung Neumitglieder</a:t>
            </a:r>
          </a:p>
          <a:p>
            <a:r>
              <a:rPr lang="de-CH" altLang="de-DE" b="1" dirty="0"/>
              <a:t>Markus, HB9GXM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Kooperationen: Kontakt zu Gewerbe-, Mittel- und Hoch-Schulen, </a:t>
            </a:r>
            <a:br>
              <a:rPr lang="de-CH" altLang="de-DE" dirty="0"/>
            </a:br>
            <a:r>
              <a:rPr lang="de-CH" altLang="de-DE" dirty="0"/>
              <a:t> Tech-Days, TUN xxx,  Museum Enter</a:t>
            </a:r>
          </a:p>
          <a:p>
            <a:r>
              <a:rPr lang="de-CH" altLang="de-DE" b="1" dirty="0"/>
              <a:t>Bernard, HB9ALH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altLang="de-DE" dirty="0"/>
              <a:t> Präsidium;  BAKOM und übrige Behörden, Antennengesetzgebung,</a:t>
            </a:r>
            <a:br>
              <a:rPr lang="de-CH" altLang="de-DE" dirty="0"/>
            </a:br>
            <a:r>
              <a:rPr lang="de-CH" altLang="de-DE" dirty="0"/>
              <a:t> Link zur Politik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CH" altLang="de-DE" dirty="0"/>
          </a:p>
          <a:p>
            <a:pPr marL="0" indent="0">
              <a:buNone/>
            </a:pPr>
            <a:r>
              <a:rPr lang="de-CH" altLang="de-DE" b="1" dirty="0"/>
              <a:t>Sekretariat: </a:t>
            </a:r>
            <a:r>
              <a:rPr lang="de-CH" altLang="de-DE" dirty="0"/>
              <a:t>Willy HB9AHL und Eva, HB9FPM</a:t>
            </a:r>
          </a:p>
          <a:p>
            <a:pPr marL="0" indent="0">
              <a:buNone/>
            </a:pPr>
            <a:r>
              <a:rPr lang="de-CH" altLang="de-DE" b="1" dirty="0"/>
              <a:t>HBradio:  </a:t>
            </a:r>
            <a:r>
              <a:rPr lang="de-CH" altLang="de-DE" dirty="0"/>
              <a:t>Willy, HB9AHL und Team</a:t>
            </a:r>
          </a:p>
          <a:p>
            <a:pPr marL="0" indent="0">
              <a:buNone/>
            </a:pPr>
            <a:r>
              <a:rPr lang="de-CH" altLang="de-DE" b="1" dirty="0"/>
              <a:t>Webpage und USKA Mails: </a:t>
            </a:r>
            <a:r>
              <a:rPr lang="de-CH" altLang="de-DE" dirty="0"/>
              <a:t>Ralf, HB9GKR Webredaktor </a:t>
            </a:r>
            <a:br>
              <a:rPr lang="de-CH" altLang="de-DE" dirty="0"/>
            </a:br>
            <a:r>
              <a:rPr lang="de-CH" altLang="de-DE" dirty="0"/>
              <a:t>				  und: Peter, HB9FEE techn. Webmaster </a:t>
            </a:r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F244C4-0544-4C41-BDE1-E89744C8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900" dirty="0"/>
              <a:t>24.02.2024</a:t>
            </a:r>
            <a:endParaRPr lang="de-DE" sz="9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81BF32-23CF-47C8-A60A-F30999A2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47EEB1-9A67-4FB2-85C7-48422638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21C2-CC92-480F-AF48-7259040DDC48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983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24EB9-4C67-4F3C-8632-CBC2094C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49607"/>
            <a:ext cx="8047806" cy="1047651"/>
          </a:xfrm>
        </p:spPr>
        <p:txBody>
          <a:bodyPr/>
          <a:lstStyle/>
          <a:p>
            <a:r>
              <a:rPr lang="de-CH" sz="2800" dirty="0"/>
              <a:t>                   </a:t>
            </a:r>
            <a:r>
              <a:rPr lang="de-CH" sz="3200" dirty="0"/>
              <a:t>Vorhaben für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725067-989E-4725-96BD-54AB813F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58392"/>
            <a:ext cx="8280920" cy="3924724"/>
          </a:xfrm>
        </p:spPr>
        <p:txBody>
          <a:bodyPr/>
          <a:lstStyle/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2400" dirty="0"/>
              <a:t>Jede Sektion sollte ein Mal pro Jahr einen Besuch von einem Vorstandsmitglied organisieren.</a:t>
            </a:r>
            <a:br>
              <a:rPr lang="de-CH" sz="2400" dirty="0"/>
            </a:br>
            <a:r>
              <a:rPr lang="de-CH" sz="2400" dirty="0"/>
              <a:t>Bitte in euer Jahresprogramm einplanen.</a:t>
            </a:r>
            <a:br>
              <a:rPr lang="de-CH" sz="2400" dirty="0"/>
            </a:br>
            <a:r>
              <a:rPr lang="de-CH" sz="2400" dirty="0"/>
              <a:t>Die Sektion kann wählen: Wer?, Wann?, Thema?</a:t>
            </a:r>
            <a:br>
              <a:rPr lang="de-CH" sz="2400" dirty="0"/>
            </a:br>
            <a:r>
              <a:rPr lang="de-CH" sz="2100" dirty="0"/>
              <a:t>50% Präsentation 50 % Diskussion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2400" dirty="0"/>
              <a:t>USKA kann Sektionen Listen zur Verfügung stellen,</a:t>
            </a:r>
            <a:br>
              <a:rPr lang="de-CH" sz="2400" dirty="0"/>
            </a:br>
            <a:r>
              <a:rPr lang="de-CH" sz="2400" dirty="0"/>
              <a:t>z.B. USKA Mitglieder im Kanton, für Anwerbung von Neumitgliedern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2400" dirty="0"/>
              <a:t>Sektionen sollen ihren Mitgliedern erklären, warum sie zusätzlich auch USKA Mitglied sein sollten.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e-CH" sz="2400" dirty="0"/>
          </a:p>
          <a:p>
            <a:pPr marL="0" indent="0">
              <a:lnSpc>
                <a:spcPct val="100000"/>
              </a:lnSpc>
              <a:buNone/>
            </a:pPr>
            <a:endParaRPr lang="de-CH" sz="2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598B8E-6749-4FC8-9680-44DB7B9E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900" dirty="0"/>
              <a:t>24.02.2024</a:t>
            </a:r>
            <a:endParaRPr lang="de-DE" sz="9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645486-1924-4BBF-A5C1-990C1F0B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8767AB-3DB1-4B4D-8D1D-F7986128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21C2-CC92-480F-AF48-7259040DDC48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1BE5413-4B64-42BC-847E-984B96BD3305}"/>
              </a:ext>
            </a:extLst>
          </p:cNvPr>
          <p:cNvSpPr txBox="1"/>
          <p:nvPr/>
        </p:nvSpPr>
        <p:spPr>
          <a:xfrm>
            <a:off x="311012" y="107488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CH" sz="2800" b="1" dirty="0"/>
              <a:t>Zusammenarbeit mit Sektionen intensivieren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F2435EF-A54E-4997-B571-2D7A2BCA04BF}"/>
              </a:ext>
            </a:extLst>
          </p:cNvPr>
          <p:cNvSpPr txBox="1"/>
          <p:nvPr/>
        </p:nvSpPr>
        <p:spPr>
          <a:xfrm>
            <a:off x="-45057" y="5707915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solidFill>
                  <a:srgbClr val="00B050"/>
                </a:solidFill>
              </a:rPr>
              <a:t>Jeder aktive Funkamateur sollte Mitglied der USKA </a:t>
            </a:r>
          </a:p>
          <a:p>
            <a:pPr algn="ctr"/>
            <a:r>
              <a:rPr lang="de-CH" sz="2400" b="1" dirty="0">
                <a:solidFill>
                  <a:srgbClr val="00B050"/>
                </a:solidFill>
              </a:rPr>
              <a:t>und einer Sektion sein </a:t>
            </a:r>
          </a:p>
        </p:txBody>
      </p:sp>
    </p:spTree>
    <p:extLst>
      <p:ext uri="{BB962C8B-B14F-4D97-AF65-F5344CB8AC3E}">
        <p14:creationId xmlns:p14="http://schemas.microsoft.com/office/powerpoint/2010/main" val="347272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03A9D57-F337-325D-968F-E4E7E720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12" y="263521"/>
            <a:ext cx="7059744" cy="903635"/>
          </a:xfrm>
        </p:spPr>
        <p:txBody>
          <a:bodyPr/>
          <a:lstStyle/>
          <a:p>
            <a:pPr algn="ctr"/>
            <a:r>
              <a:rPr lang="de-CH" sz="2800" dirty="0">
                <a:solidFill>
                  <a:srgbClr val="008000"/>
                </a:solidFill>
              </a:rPr>
              <a:t>USKA - Aktivitäten in der Schweiz</a:t>
            </a:r>
            <a:br>
              <a:rPr lang="de-CH" sz="2800" dirty="0">
                <a:solidFill>
                  <a:srgbClr val="008000"/>
                </a:solidFill>
              </a:rPr>
            </a:br>
            <a:r>
              <a:rPr lang="de-CH" sz="2800" dirty="0">
                <a:solidFill>
                  <a:srgbClr val="008000"/>
                </a:solidFill>
              </a:rPr>
              <a:t>Organisation und Aufgabenteilung 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9873850-20B1-3084-FCC7-C830E4911006}"/>
              </a:ext>
            </a:extLst>
          </p:cNvPr>
          <p:cNvSpPr txBox="1"/>
          <p:nvPr/>
        </p:nvSpPr>
        <p:spPr>
          <a:xfrm>
            <a:off x="163944" y="1495252"/>
            <a:ext cx="26642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USKA Schweiz</a:t>
            </a:r>
            <a:br>
              <a:rPr lang="de-CH" b="1" dirty="0"/>
            </a:br>
            <a:endParaRPr lang="de-CH" b="1" dirty="0"/>
          </a:p>
          <a:p>
            <a:r>
              <a:rPr lang="de-CH" dirty="0"/>
              <a:t>Zuständig für: </a:t>
            </a:r>
          </a:p>
          <a:p>
            <a:endParaRPr lang="de-CH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alle schweiz. Behörden-verbindungen (BAKOM, BABS, Armee, etc.)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Verbindung zur IARU, </a:t>
            </a:r>
            <a:br>
              <a:rPr lang="de-CH" sz="1600" dirty="0"/>
            </a:br>
            <a:r>
              <a:rPr lang="de-CH" sz="1600" dirty="0"/>
              <a:t>insbes. Bandverteidigung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Verbindung zur nationalen Politik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Nationale Öffentlichkeits-arbeit 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Dienstleistungen, QSL, Antennen, EMC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……….</a:t>
            </a:r>
            <a:endParaRPr lang="en-US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2007D1-7671-F990-5C4F-616CD96AFA28}"/>
              </a:ext>
            </a:extLst>
          </p:cNvPr>
          <p:cNvSpPr txBox="1"/>
          <p:nvPr/>
        </p:nvSpPr>
        <p:spPr>
          <a:xfrm>
            <a:off x="3046430" y="1495252"/>
            <a:ext cx="26056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USKA Sektionen</a:t>
            </a:r>
            <a:br>
              <a:rPr lang="de-CH" b="1" dirty="0"/>
            </a:br>
            <a:br>
              <a:rPr lang="de-CH" dirty="0"/>
            </a:br>
            <a:r>
              <a:rPr lang="de-CH" dirty="0"/>
              <a:t>Zuständig für: </a:t>
            </a:r>
          </a:p>
          <a:p>
            <a:endParaRPr lang="de-CH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Ausbildungskurse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alle lokalen Behörden-Verbindungen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Gesellschaftliche Anlässe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Praktische Weiterbildung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Teilnahme an Funk-Anlässen (Contests etc.)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………………</a:t>
            </a:r>
            <a:endParaRPr lang="en-US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C2FF53D-07A9-CFEB-89EF-3FF51B7A7B8A}"/>
              </a:ext>
            </a:extLst>
          </p:cNvPr>
          <p:cNvSpPr txBox="1"/>
          <p:nvPr/>
        </p:nvSpPr>
        <p:spPr>
          <a:xfrm>
            <a:off x="5958795" y="1495252"/>
            <a:ext cx="299374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USKA</a:t>
            </a:r>
            <a:br>
              <a:rPr lang="de-CH" b="1" dirty="0"/>
            </a:br>
            <a:r>
              <a:rPr lang="de-CH" b="1" dirty="0"/>
              <a:t>Kollektivmitglieder</a:t>
            </a:r>
          </a:p>
          <a:p>
            <a:r>
              <a:rPr lang="de-CH" dirty="0"/>
              <a:t>Eigene Zielsetzungen</a:t>
            </a:r>
          </a:p>
          <a:p>
            <a:endParaRPr lang="de-CH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Pflege spezieller Techniken (z.B. CW, Satelliten, SOTA, Relais, etc.)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spezifische Benutzergruppen (z.B. </a:t>
            </a:r>
            <a:r>
              <a:rPr lang="de-CH" sz="1600" dirty="0" err="1"/>
              <a:t>EVU’s</a:t>
            </a:r>
            <a:r>
              <a:rPr lang="de-CH" sz="1600" dirty="0"/>
              <a:t>, Schulen, Regionen, etc. )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Gemeinsame AFU- Aktivitäten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Ev. Ausbildungskurse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Gesellschaftliche Anlässe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……………  </a:t>
            </a:r>
            <a:endParaRPr lang="en-US" sz="1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D34092-322E-B199-5119-1CA4D922CAA5}"/>
              </a:ext>
            </a:extLst>
          </p:cNvPr>
          <p:cNvSpPr txBox="1"/>
          <p:nvPr/>
        </p:nvSpPr>
        <p:spPr>
          <a:xfrm>
            <a:off x="163944" y="5611561"/>
            <a:ext cx="296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Charakteristik: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de-CH" sz="1600" dirty="0"/>
              <a:t>Aufsicht durch Delegierten-Versammlung</a:t>
            </a:r>
            <a:endParaRPr lang="en-US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2DEB533-77D8-B8BA-2D1D-502BDD66222A}"/>
              </a:ext>
            </a:extLst>
          </p:cNvPr>
          <p:cNvSpPr txBox="1"/>
          <p:nvPr/>
        </p:nvSpPr>
        <p:spPr>
          <a:xfrm>
            <a:off x="3064104" y="5586160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Charakteristik: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de-CH" sz="1600" dirty="0"/>
              <a:t>Stimmrecht an Delegierten-Versammlung</a:t>
            </a:r>
            <a:endParaRPr lang="en-US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9B30DF4-323E-746F-A2A6-3CB175820D75}"/>
              </a:ext>
            </a:extLst>
          </p:cNvPr>
          <p:cNvSpPr txBox="1"/>
          <p:nvPr/>
        </p:nvSpPr>
        <p:spPr>
          <a:xfrm>
            <a:off x="5940152" y="5581118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Charakteristik: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de-CH" sz="1600" dirty="0"/>
              <a:t>Selbständige, unabhängige Vereine ohne Stimmrecht</a:t>
            </a:r>
            <a:endParaRPr lang="en-US" sz="1600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AB1F505-72BE-6E71-0AD5-731D4EDEAB17}"/>
              </a:ext>
            </a:extLst>
          </p:cNvPr>
          <p:cNvCxnSpPr/>
          <p:nvPr/>
        </p:nvCxnSpPr>
        <p:spPr>
          <a:xfrm>
            <a:off x="251520" y="5588802"/>
            <a:ext cx="8599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34910F84-7884-7223-0B32-A46B108C20AA}"/>
              </a:ext>
            </a:extLst>
          </p:cNvPr>
          <p:cNvCxnSpPr>
            <a:cxnSpLocks/>
          </p:cNvCxnSpPr>
          <p:nvPr/>
        </p:nvCxnSpPr>
        <p:spPr>
          <a:xfrm>
            <a:off x="3005667" y="1557867"/>
            <a:ext cx="40764" cy="4981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71A06954-EC37-D45A-889C-7631D6DB55ED}"/>
              </a:ext>
            </a:extLst>
          </p:cNvPr>
          <p:cNvCxnSpPr>
            <a:cxnSpLocks/>
          </p:cNvCxnSpPr>
          <p:nvPr/>
        </p:nvCxnSpPr>
        <p:spPr>
          <a:xfrm>
            <a:off x="5834224" y="1549246"/>
            <a:ext cx="48944" cy="4831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54B94E06-1B4D-79F7-15D4-2998A68494E8}"/>
              </a:ext>
            </a:extLst>
          </p:cNvPr>
          <p:cNvSpPr txBox="1">
            <a:spLocks/>
          </p:cNvSpPr>
          <p:nvPr/>
        </p:nvSpPr>
        <p:spPr>
          <a:xfrm>
            <a:off x="644086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A4B74E-1744-45A5-9E01-8D4BA71D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1D7F0941-4658-42ED-950D-11E22B998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Delegiertenversammlung 2024 Olten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A96FE7-8174-4893-A1E4-D7F797D8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6931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52210F3-6A15-4D47-A2BC-38777B90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9431F30-210D-403D-8D1D-D8FF56DD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F981753-2A9C-4A5B-B7C2-9627DF31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65125"/>
            <a:ext cx="8047806" cy="975643"/>
          </a:xfrm>
        </p:spPr>
        <p:txBody>
          <a:bodyPr/>
          <a:lstStyle/>
          <a:p>
            <a:r>
              <a:rPr lang="de-CH" sz="2800" dirty="0"/>
              <a:t>USKA Operative Ziele 2024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262DE5-9278-4476-8ED9-646E0548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45592B-068B-496C-9F8C-0190DCA686EC}"/>
              </a:ext>
            </a:extLst>
          </p:cNvPr>
          <p:cNvSpPr txBox="1"/>
          <p:nvPr/>
        </p:nvSpPr>
        <p:spPr>
          <a:xfrm>
            <a:off x="128596" y="1199118"/>
            <a:ext cx="8352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/>
              <a:t>Effizienzsteigerung Administration </a:t>
            </a:r>
            <a:br>
              <a:rPr lang="de-CH" sz="2400" dirty="0"/>
            </a:br>
            <a:r>
              <a:rPr lang="de-CH" sz="2400" dirty="0"/>
              <a:t>Mitgliederverwaltung, Rechnungsversand, Urabstimmung, Rechnungswesen, Spesenabrechnung etc. durch konsequente Ausnutzung der digitalen Möglichkeiten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/>
              <a:t>USKA Strategie überarbeiten: </a:t>
            </a:r>
            <a:br>
              <a:rPr lang="de-CH" sz="2400" b="1" dirty="0"/>
            </a:br>
            <a:r>
              <a:rPr lang="de-CH" sz="2400" dirty="0"/>
              <a:t>Einfach und verständlich; Workshop am 19./20 April 2024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400" b="1" dirty="0"/>
              <a:t>Digitale Angebote konsolidieren: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CH" sz="2400" dirty="0" err="1"/>
              <a:t>Hamgroups</a:t>
            </a:r>
            <a:r>
              <a:rPr lang="de-CH" sz="2400" dirty="0"/>
              <a:t>: Digitaler Stammtisch, Leitung durch eine kompetente Fachperson sicherstellen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CH" sz="2400" dirty="0"/>
              <a:t>Webinars: Vorträge via BBB Videoplattform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CH" sz="2400" b="1" dirty="0"/>
              <a:t>Bestehende Dienstleistungen </a:t>
            </a:r>
            <a:r>
              <a:rPr lang="de-CH" sz="2400" dirty="0"/>
              <a:t>weiterhin sicherstellen:</a:t>
            </a:r>
            <a:br>
              <a:rPr lang="de-CH" sz="2400" dirty="0"/>
            </a:br>
            <a:r>
              <a:rPr lang="de-CH" sz="2400" dirty="0"/>
              <a:t>HBradio, QSL, EMC, Antennen, BBB, Mail-Konten, etc.  </a:t>
            </a:r>
          </a:p>
        </p:txBody>
      </p:sp>
    </p:spTree>
    <p:extLst>
      <p:ext uri="{BB962C8B-B14F-4D97-AF65-F5344CB8AC3E}">
        <p14:creationId xmlns:p14="http://schemas.microsoft.com/office/powerpoint/2010/main" val="78076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1E42BE-7BD8-4F86-A855-63E7DFE3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9A95AB-4F47-4FAB-859A-D96CABB0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2E25B3-6B89-40A8-924E-8B1BD8E3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6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D3A426A-391B-4AED-A5F2-09239CC4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19659"/>
          </a:xfrm>
        </p:spPr>
        <p:txBody>
          <a:bodyPr/>
          <a:lstStyle/>
          <a:p>
            <a:r>
              <a:rPr lang="de-CH" dirty="0"/>
              <a:t>Wünsche an die Mitglieder: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EDC613D-6D0C-4DF3-8055-ABDFBCE26D5D}"/>
              </a:ext>
            </a:extLst>
          </p:cNvPr>
          <p:cNvSpPr txBox="1"/>
          <p:nvPr/>
        </p:nvSpPr>
        <p:spPr>
          <a:xfrm>
            <a:off x="539552" y="1630511"/>
            <a:ext cx="78867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de-CH" sz="2400" dirty="0"/>
              <a:t>Jeder aktive Funkamateur soll Mitglied der USKA </a:t>
            </a:r>
            <a:br>
              <a:rPr lang="de-CH" sz="2400" dirty="0"/>
            </a:br>
            <a:r>
              <a:rPr lang="de-CH" sz="2400" u="sng" dirty="0"/>
              <a:t>und </a:t>
            </a:r>
            <a:r>
              <a:rPr lang="de-CH" sz="2400" dirty="0"/>
              <a:t>einer Sektion sein.  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de-CH" sz="2400" dirty="0"/>
              <a:t>Mehr Toleranz und Respekt gegenüber anderen Interessensgruppen:</a:t>
            </a:r>
            <a:br>
              <a:rPr lang="de-CH" sz="2400" dirty="0"/>
            </a:br>
            <a:r>
              <a:rPr lang="de-CH" dirty="0"/>
              <a:t>KW, CW, FT8, DX-en, VHF/UHF, Relais, DMR, Peilen, SOTA, Contests, </a:t>
            </a:r>
            <a:br>
              <a:rPr lang="de-CH" dirty="0"/>
            </a:br>
            <a:r>
              <a:rPr lang="de-CH" dirty="0"/>
              <a:t>GHz-Verbindungen, Satelliten, HamNet, AREDN, CB-Funk etc.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de-CH" sz="2400" dirty="0" err="1"/>
              <a:t>Hamspirit</a:t>
            </a:r>
            <a:r>
              <a:rPr lang="de-CH" sz="2400" dirty="0"/>
              <a:t> leben und vormachen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de-CH" sz="2400" dirty="0"/>
              <a:t>Digitale Selbstverwaltung nutzen und aktuell halten:</a:t>
            </a:r>
            <a:br>
              <a:rPr lang="de-CH" sz="2400" dirty="0"/>
            </a:br>
            <a:r>
              <a:rPr lang="de-CH" sz="2000" dirty="0"/>
              <a:t>Eigene Stammdaten in </a:t>
            </a:r>
            <a:r>
              <a:rPr lang="de-CH" sz="2000" dirty="0" err="1"/>
              <a:t>Fairgate</a:t>
            </a:r>
            <a:r>
              <a:rPr lang="de-CH" sz="2000" dirty="0"/>
              <a:t>, USKA News via Webseite;</a:t>
            </a:r>
            <a:br>
              <a:rPr lang="de-CH" sz="2000" dirty="0"/>
            </a:br>
            <a:r>
              <a:rPr lang="de-CH" sz="2000" dirty="0"/>
              <a:t>UVEK </a:t>
            </a:r>
            <a:r>
              <a:rPr lang="de-CH" sz="2000" dirty="0" err="1"/>
              <a:t>eGovernment</a:t>
            </a:r>
            <a:r>
              <a:rPr lang="de-CH" sz="2000" dirty="0"/>
              <a:t> Portal:  </a:t>
            </a:r>
            <a:r>
              <a:rPr lang="de-CH" sz="2000" dirty="0">
                <a:solidFill>
                  <a:schemeClr val="accent1">
                    <a:lumMod val="75000"/>
                  </a:schemeClr>
                </a:solidFill>
              </a:rPr>
              <a:t>www.uvek.egov.swiss </a:t>
            </a:r>
          </a:p>
          <a:p>
            <a:pPr marL="432000" indent="-4320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de-CH" sz="2400" dirty="0"/>
              <a:t>Amateurfunk in eurem Umfeld und in der Öffentlichkeit besser bekannt machen </a:t>
            </a:r>
          </a:p>
          <a:p>
            <a:pPr>
              <a:spcAft>
                <a:spcPts val="1200"/>
              </a:spcAft>
            </a:pPr>
            <a:r>
              <a:rPr lang="de-CH" sz="2000" dirty="0"/>
              <a:t> 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92081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EA3A57-56F3-411F-9F22-5046307F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900" dirty="0"/>
              <a:t>24.02.2024</a:t>
            </a:r>
            <a:endParaRPr lang="de-CH" sz="9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6B5476-E08D-421D-9CD4-5598354E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Delegiertenversammlung 2024 Olten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1FB429-4035-4895-853B-D5B05DF0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7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C4A0DA9-1BBB-49C2-BFA5-2C44B159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Fragen?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61AEC6-15E6-4725-AC22-56CEC7FB22D5}"/>
              </a:ext>
            </a:extLst>
          </p:cNvPr>
          <p:cNvSpPr txBox="1"/>
          <p:nvPr/>
        </p:nvSpPr>
        <p:spPr>
          <a:xfrm>
            <a:off x="628650" y="2305615"/>
            <a:ext cx="7975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Der USKA Vorstand wünscht euch allen</a:t>
            </a:r>
          </a:p>
          <a:p>
            <a:r>
              <a:rPr lang="de-CH" sz="2800" dirty="0"/>
              <a:t>ein erfolgreiches Vereinsjahr.</a:t>
            </a:r>
          </a:p>
          <a:p>
            <a:endParaRPr lang="de-CH" sz="2800" dirty="0"/>
          </a:p>
          <a:p>
            <a:r>
              <a:rPr lang="de-CH" sz="2800" dirty="0"/>
              <a:t>Und wir freuen uns immer über eine Einladung zu einem Besuch zu einem Stammabend</a:t>
            </a:r>
          </a:p>
          <a:p>
            <a:endParaRPr lang="de-CH" sz="2800" dirty="0"/>
          </a:p>
          <a:p>
            <a:pPr algn="ctr"/>
            <a:r>
              <a:rPr lang="de-CH" sz="2800" b="1" dirty="0"/>
              <a:t>Besten Dank und gute Heimkehr</a:t>
            </a:r>
          </a:p>
        </p:txBody>
      </p:sp>
    </p:spTree>
    <p:extLst>
      <p:ext uri="{BB962C8B-B14F-4D97-AF65-F5344CB8AC3E}">
        <p14:creationId xmlns:p14="http://schemas.microsoft.com/office/powerpoint/2010/main" val="389008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">
  <a:themeElements>
    <a:clrScheme name="Benutzerdefiniert 4">
      <a:dk1>
        <a:sysClr val="windowText" lastClr="000000"/>
      </a:dk1>
      <a:lt1>
        <a:srgbClr val="EAEAEA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 für neue Präsentation.potx" id="{CAE9E687-16D5-475F-846D-2AE7757D31B9}" vid="{2CE17A58-ECCB-4BF9-AF70-EF82C0D6196C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726</Words>
  <Application>Microsoft Office PowerPoint</Application>
  <PresentationFormat>Bildschirmpräsentation (4:3)</PresentationFormat>
  <Paragraphs>110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Office</vt:lpstr>
      <vt:lpstr>USKA Delegiertenversammlung  Vorhaben für 2024 </vt:lpstr>
      <vt:lpstr>Aufgabenverteilung Vorstand (2)</vt:lpstr>
      <vt:lpstr>                   Vorhaben für 2024</vt:lpstr>
      <vt:lpstr>USKA - Aktivitäten in der Schweiz Organisation und Aufgabenteilung </vt:lpstr>
      <vt:lpstr>USKA Operative Ziele 2024 </vt:lpstr>
      <vt:lpstr>Wünsche an die Mitglieder:</vt:lpstr>
      <vt:lpstr>Fragen?</vt:lpstr>
    </vt:vector>
  </TitlesOfParts>
  <Company>Thiemann Hyposervice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ür neue Präsentation</dc:title>
  <dc:creator>Bernard Wehrli</dc:creator>
  <cp:lastModifiedBy>Bernard Wehrli</cp:lastModifiedBy>
  <cp:revision>64</cp:revision>
  <cp:lastPrinted>2017-11-22T15:41:25Z</cp:lastPrinted>
  <dcterms:created xsi:type="dcterms:W3CDTF">2019-06-10T09:29:09Z</dcterms:created>
  <dcterms:modified xsi:type="dcterms:W3CDTF">2024-02-25T14:29:55Z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LCID">
    <vt:i4>1031</vt:i4>
  </property>
</Properties>
</file>